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4"/>
  </p:sldMasterIdLst>
  <p:notesMasterIdLst>
    <p:notesMasterId r:id="rId25"/>
  </p:notesMasterIdLst>
  <p:handoutMasterIdLst>
    <p:handoutMasterId r:id="rId26"/>
  </p:handoutMasterIdLst>
  <p:sldIdLst>
    <p:sldId id="256" r:id="rId5"/>
    <p:sldId id="259" r:id="rId6"/>
    <p:sldId id="281" r:id="rId7"/>
    <p:sldId id="282" r:id="rId8"/>
    <p:sldId id="283" r:id="rId9"/>
    <p:sldId id="262" r:id="rId10"/>
    <p:sldId id="260" r:id="rId11"/>
    <p:sldId id="263" r:id="rId12"/>
    <p:sldId id="264" r:id="rId13"/>
    <p:sldId id="266" r:id="rId14"/>
    <p:sldId id="267" r:id="rId15"/>
    <p:sldId id="280" r:id="rId16"/>
    <p:sldId id="269" r:id="rId17"/>
    <p:sldId id="270" r:id="rId18"/>
    <p:sldId id="271" r:id="rId19"/>
    <p:sldId id="272" r:id="rId20"/>
    <p:sldId id="284" r:id="rId21"/>
    <p:sldId id="274" r:id="rId22"/>
    <p:sldId id="285" r:id="rId23"/>
    <p:sldId id="286" r:id="rId24"/>
  </p:sldIdLst>
  <p:sldSz cx="9144000" cy="6858000" type="screen4x3"/>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106" d="100"/>
          <a:sy n="106" d="100"/>
        </p:scale>
        <p:origin x="1944" y="90"/>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800" b="1" kern="1200" dirty="0">
                <a:solidFill>
                  <a:schemeClr val="tx1">
                    <a:lumMod val="50000"/>
                    <a:lumOff val="50000"/>
                  </a:schemeClr>
                </a:solidFill>
                <a:latin typeface="+mj-lt"/>
                <a:ea typeface="+mj-ea"/>
                <a:cs typeface="+mj-cs"/>
              </a:defRPr>
            </a:lvl1pPr>
          </a:lstStyle>
          <a:p>
            <a:r>
              <a:rPr lang="en-US" sz="1800" b="1" dirty="0">
                <a:solidFill>
                  <a:schemeClr val="tx1">
                    <a:lumMod val="50000"/>
                    <a:lumOff val="50000"/>
                  </a:schemeClr>
                </a:solidFill>
              </a:rPr>
              <a:t>C.1.1</a:t>
            </a:r>
            <a:r>
              <a:rPr lang="en-US" sz="1200" b="1" dirty="0">
                <a:solidFill>
                  <a:schemeClr val="tx1">
                    <a:lumMod val="50000"/>
                    <a:lumOff val="50000"/>
                  </a:schemeClr>
                </a:solidFill>
              </a:rPr>
              <a:t> </a:t>
            </a:r>
            <a:r>
              <a:rPr lang="en-US" sz="2000" b="1" dirty="0">
                <a:solidFill>
                  <a:schemeClr val="tx1">
                    <a:lumMod val="50000"/>
                    <a:lumOff val="50000"/>
                  </a:schemeClr>
                </a:solidFill>
              </a:rPr>
              <a:t>– EMBODIED CARBON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10772563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C.1.1 – EMBODIED CARBON</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3</a:t>
            </a:r>
            <a:r>
              <a:rPr lang="it-IT" sz="1200" dirty="0"/>
              <a:t/>
            </a:r>
            <a:br>
              <a:rPr lang="it-IT" sz="1200" dirty="0"/>
            </a:br>
            <a:r>
              <a:rPr lang="en-US" sz="1200" dirty="0"/>
              <a:t>THE ASSESSMENT CRITERIA OF SBTOOL – BUILDING SCALE</a:t>
            </a:r>
            <a:endParaRPr lang="it-IT" dirty="0"/>
          </a:p>
        </p:txBody>
      </p:sp>
      <p:pic>
        <p:nvPicPr>
          <p:cNvPr id="10" name="Imatge 14"/>
          <p:cNvPicPr/>
          <p:nvPr userDrawn="1"/>
        </p:nvPicPr>
        <p:blipFill>
          <a:blip r:embed="rId4"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9" name="Slide Number Placeholder 4"/>
          <p:cNvSpPr>
            <a:spLocks noGrp="1"/>
          </p:cNvSpPr>
          <p:nvPr>
            <p:ph type="sldNum" sz="quarter" idx="4"/>
          </p:nvPr>
        </p:nvSpPr>
        <p:spPr>
          <a:xfrm>
            <a:off x="7086600" y="6552000"/>
            <a:ext cx="2057400" cy="306000"/>
          </a:xfrm>
          <a:prstGeom prst="rect">
            <a:avLst/>
          </a:prstGeom>
        </p:spPr>
        <p:txBody>
          <a:bodyPr vert="horz" lIns="91440" tIns="45720" rIns="91440" bIns="45720" rtlCol="0" anchor="ctr"/>
          <a:lstStyle>
            <a:lvl1pPr algn="r">
              <a:defRPr sz="1100">
                <a:solidFill>
                  <a:schemeClr val="bg1"/>
                </a:solidFill>
                <a:latin typeface="Arial Narrow" panose="020B0606020202030204" pitchFamily="34" charset="0"/>
              </a:defRPr>
            </a:lvl1pPr>
          </a:lstStyle>
          <a:p>
            <a:fld id="{5D41A87E-14F5-4A54-8DA9-7774D8D5E7E0}" type="slidenum">
              <a:rPr lang="el-GR" smtClean="0"/>
              <a:pPr/>
              <a:t>‹N°›</a:t>
            </a:fld>
            <a:endParaRPr lang="el-GR"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Lst>
  <p:hf hdr="0" ftr="0" dt="0"/>
  <p:txStyles>
    <p:titleStyle>
      <a:lvl1pPr algn="ctr" defTabSz="9144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fr" sz="3600" dirty="0">
                <a:solidFill>
                  <a:srgbClr val="0070C0"/>
                </a:solidFill>
              </a:rPr>
              <a:t>Module de formation 3</a:t>
            </a:r>
            <a:endParaRPr lang="en-US" sz="3600" dirty="0">
              <a:solidFill>
                <a:srgbClr val="0070C0"/>
              </a:solidFill>
            </a:endParaRPr>
          </a:p>
          <a:p>
            <a:pPr marL="0" indent="0">
              <a:buNone/>
            </a:pPr>
            <a:r>
              <a:rPr lang="fr" dirty="0"/>
              <a:t>Calcul des critères</a:t>
            </a:r>
          </a:p>
          <a:p>
            <a:pPr marL="0" indent="0">
              <a:buNone/>
            </a:pPr>
            <a:r>
              <a:rPr lang="fr" dirty="0"/>
              <a:t>d'évaluation</a:t>
            </a:r>
            <a:endParaRPr lang="it-IT" dirty="0"/>
          </a:p>
          <a:p>
            <a:pPr marL="0" indent="0">
              <a:buNone/>
            </a:pPr>
            <a:r>
              <a:rPr lang="fr-FR" sz="3200" dirty="0" smtClean="0"/>
              <a:t>D</a:t>
            </a:r>
            <a:r>
              <a:rPr lang="fr" sz="3200" dirty="0" smtClean="0"/>
              <a:t>e </a:t>
            </a:r>
            <a:r>
              <a:rPr lang="fr" sz="2800" b="1" dirty="0" smtClean="0"/>
              <a:t>CARBONE </a:t>
            </a:r>
            <a:r>
              <a:rPr lang="fr" sz="2800" b="1" dirty="0"/>
              <a:t>INTRINSÈQUE</a:t>
            </a:r>
            <a:endParaRPr lang="it-IT" b="1" dirty="0"/>
          </a:p>
          <a:p>
            <a:pPr marL="0" indent="0">
              <a:buNone/>
            </a:pPr>
            <a:r>
              <a:rPr lang="fr" sz="3200" dirty="0" smtClean="0"/>
              <a:t>SBTool </a:t>
            </a:r>
            <a:r>
              <a:rPr lang="fr" sz="3200" dirty="0"/>
              <a:t>– Échelle du bâtiment</a:t>
            </a:r>
          </a:p>
        </p:txBody>
      </p:sp>
      <p:grpSp>
        <p:nvGrpSpPr>
          <p:cNvPr id="2" name="Groupe 1">
            <a:extLst>
              <a:ext uri="{FF2B5EF4-FFF2-40B4-BE49-F238E27FC236}">
                <a16:creationId xmlns:a16="http://schemas.microsoft.com/office/drawing/2014/main" id="{E10B59C8-F4F4-F3C6-0369-8A0161A035BD}"/>
              </a:ext>
            </a:extLst>
          </p:cNvPr>
          <p:cNvGrpSpPr/>
          <p:nvPr/>
        </p:nvGrpSpPr>
        <p:grpSpPr>
          <a:xfrm>
            <a:off x="0" y="6264473"/>
            <a:ext cx="9144000" cy="593527"/>
            <a:chOff x="0" y="6264473"/>
            <a:chExt cx="9144000" cy="593527"/>
          </a:xfrm>
        </p:grpSpPr>
        <p:sp>
          <p:nvSpPr>
            <p:cNvPr id="4" name="Rectangle 3">
              <a:extLst>
                <a:ext uri="{FF2B5EF4-FFF2-40B4-BE49-F238E27FC236}">
                  <a16:creationId xmlns:a16="http://schemas.microsoft.com/office/drawing/2014/main" id="{80C7727E-F0B7-D8D8-3296-154D6CF3C6B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Système de formation Villes MED DURABLES</a:t>
              </a:r>
            </a:p>
          </p:txBody>
        </p:sp>
        <p:sp>
          <p:nvSpPr>
            <p:cNvPr id="5" name="ZoneTexte 4">
              <a:extLst>
                <a:ext uri="{FF2B5EF4-FFF2-40B4-BE49-F238E27FC236}">
                  <a16:creationId xmlns:a16="http://schemas.microsoft.com/office/drawing/2014/main" id="{1A356817-A910-7F65-2881-98251C9C1291}"/>
                </a:ext>
              </a:extLst>
            </p:cNvPr>
            <p:cNvSpPr txBox="1"/>
            <p:nvPr/>
          </p:nvSpPr>
          <p:spPr>
            <a:xfrm>
              <a:off x="561975" y="6264473"/>
              <a:ext cx="4665893" cy="307777"/>
            </a:xfrm>
            <a:prstGeom prst="rect">
              <a:avLst/>
            </a:prstGeom>
            <a:solidFill>
              <a:schemeClr val="bg1"/>
            </a:solidFill>
          </p:spPr>
          <p:txBody>
            <a:bodyPr wrap="none" rtlCol="0">
              <a:spAutoFit/>
            </a:bodyPr>
            <a:lstStyle/>
            <a:p>
              <a:r>
                <a:rPr lang="fr-FR" sz="1400" dirty="0"/>
                <a:t>WP5 – Activité 5.1  Système de formation durable MED CITIES</a:t>
              </a:r>
            </a:p>
          </p:txBody>
        </p:sp>
      </p:gr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1362C5EE-18D8-A8DA-9641-4BFB53EC7AC9}"/>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4F80EE95-DEA6-7AEA-8D4D-D4C7EE699E64}"/>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3C7DC364-6AB8-E359-81E3-01981514610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99D9B873-F2DB-C002-2F52-C34476C8CDE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10</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C.1.1 – CARBONE INTRINSÈQUE</a:t>
            </a:r>
            <a:endParaRPr lang="it-IT" sz="2400" b="1" dirty="0"/>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1048512"/>
            <a:ext cx="8609962" cy="475488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2000" b="1" u="sng" dirty="0">
                <a:latin typeface="Calibri" panose="020F0502020204030204" pitchFamily="34" charset="0"/>
                <a:cs typeface="Calibri" panose="020F0502020204030204" pitchFamily="34" charset="0"/>
              </a:rPr>
              <a:t>PROCÉDÉ D'ÉVALUATION</a:t>
            </a:r>
          </a:p>
          <a:p>
            <a:pPr marL="0" indent="0" algn="just">
              <a:buFont typeface="Arial" panose="020B0604020202020204" pitchFamily="34" charset="0"/>
              <a:buNone/>
            </a:pPr>
            <a:r>
              <a:rPr lang="fr" sz="2000" dirty="0"/>
              <a:t>Pour calculer la valeur de l'indicateur, il est nécessaire de compiler un Bill of Materials (BoM) qui est un inventaire en masse des différents matériaux (kg) qui composent un bâtiment. La BoM est organisée selon les principaux éléments composant un bâtiment</a:t>
            </a:r>
          </a:p>
          <a:p>
            <a:pPr marL="0" indent="0" algn="just">
              <a:buFont typeface="Arial" panose="020B0604020202020204" pitchFamily="34" charset="0"/>
              <a:buNone/>
            </a:pPr>
            <a:endParaRPr lang="en-US" sz="900" dirty="0"/>
          </a:p>
          <a:p>
            <a:pPr marL="0" indent="0" algn="just">
              <a:buFont typeface="Arial" panose="020B0604020202020204" pitchFamily="34" charset="0"/>
              <a:buNone/>
            </a:pPr>
            <a:r>
              <a:rPr lang="fr" sz="2000" dirty="0"/>
              <a:t>Le point de départ est le devis quantitatif ( </a:t>
            </a:r>
            <a:r>
              <a:rPr lang="fr" sz="2000" dirty="0" err="1"/>
              <a:t>BoQ </a:t>
            </a:r>
            <a:r>
              <a:rPr lang="fr" sz="2000" dirty="0"/>
              <a:t>) spécifiant les éléments d'un bâtiment (par exemple les fondations, les colonnes). Le </a:t>
            </a:r>
            <a:r>
              <a:rPr lang="fr" sz="2000" dirty="0" err="1"/>
              <a:t>BoQ </a:t>
            </a:r>
            <a:r>
              <a:rPr lang="fr" sz="2000" dirty="0"/>
              <a:t>comprend différentes catégories d'éléments, qui peuvent avoir différentes caractéristiques de performance fonctionnelle. BoM diffère d'un </a:t>
            </a:r>
            <a:r>
              <a:rPr lang="fr" sz="2000" dirty="0" err="1"/>
              <a:t>BoQ </a:t>
            </a:r>
            <a:r>
              <a:rPr lang="fr" sz="2000" dirty="0"/>
              <a:t>en ce qu'il décrit les différents matériaux (par exemple, le béton, l'acier, </a:t>
            </a:r>
            <a:r>
              <a:rPr lang="fr" sz="2000" dirty="0" err="1"/>
              <a:t>l'aluminium </a:t>
            </a:r>
            <a:r>
              <a:rPr lang="fr" sz="2000" dirty="0"/>
              <a:t>) qui sont contenus dans les différents éléments de construction.</a:t>
            </a:r>
            <a:endParaRPr lang="en-US" sz="2000" dirty="0"/>
          </a:p>
        </p:txBody>
      </p:sp>
      <p:sp>
        <p:nvSpPr>
          <p:cNvPr id="8" name="Rectangle 7"/>
          <p:cNvSpPr/>
          <p:nvPr/>
        </p:nvSpPr>
        <p:spPr>
          <a:xfrm>
            <a:off x="733647" y="5246034"/>
            <a:ext cx="8250865" cy="707886"/>
          </a:xfrm>
          <a:prstGeom prst="rect">
            <a:avLst/>
          </a:prstGeom>
        </p:spPr>
        <p:txBody>
          <a:bodyPr wrap="square">
            <a:spAutoFit/>
          </a:bodyPr>
          <a:lstStyle/>
          <a:p>
            <a:r>
              <a:rPr lang="fr" sz="2000" dirty="0"/>
              <a:t>Un </a:t>
            </a:r>
            <a:r>
              <a:rPr lang="fr" sz="2000" dirty="0" err="1"/>
              <a:t>BoQ </a:t>
            </a:r>
            <a:r>
              <a:rPr lang="fr" sz="2000" dirty="0"/>
              <a:t>comprend les éléments de construction représentant au moins 99 % de la masse du bâtiment.</a:t>
            </a:r>
            <a:endParaRPr lang="en-GB" sz="2000" dirty="0"/>
          </a:p>
        </p:txBody>
      </p:sp>
      <p:pic>
        <p:nvPicPr>
          <p:cNvPr id="1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8224" y="5246034"/>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9628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6891FFE4-0506-A634-B6FC-C9E5FF369FBB}"/>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8B098B64-538F-D447-AF22-245117F0AC0F}"/>
                </a:ext>
              </a:extLst>
            </p:cNvPr>
            <p:cNvPicPr>
              <a:picLocks noChangeAspect="1"/>
            </p:cNvPicPr>
            <p:nvPr/>
          </p:nvPicPr>
          <p:blipFill>
            <a:blip r:embed="rId2"/>
            <a:stretch>
              <a:fillRect/>
            </a:stretch>
          </p:blipFill>
          <p:spPr>
            <a:xfrm>
              <a:off x="304324" y="5918730"/>
              <a:ext cx="1798476" cy="636325"/>
            </a:xfrm>
            <a:prstGeom prst="rect">
              <a:avLst/>
            </a:prstGeom>
          </p:spPr>
        </p:pic>
        <p:sp>
          <p:nvSpPr>
            <p:cNvPr id="10" name="ZoneTexte 9">
              <a:extLst>
                <a:ext uri="{FF2B5EF4-FFF2-40B4-BE49-F238E27FC236}">
                  <a16:creationId xmlns:a16="http://schemas.microsoft.com/office/drawing/2014/main" id="{1C177433-BDEB-C3E1-26C4-7F4462E4D92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6ACDC756-5D64-509F-7F20-CD4DD3DDEBF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8" name="Picture 7"/>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0427" y="5495405"/>
            <a:ext cx="1436805" cy="949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11</a:t>
            </a:fld>
            <a:endParaRPr lang="en-US" dirty="0"/>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C.1.1 – CARBONE INTRINSÈQUE</a:t>
            </a:r>
            <a:endParaRPr lang="it-IT" sz="2400" b="1" dirty="0"/>
          </a:p>
        </p:txBody>
      </p:sp>
      <p:pic>
        <p:nvPicPr>
          <p:cNvPr id="6"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3" y="889017"/>
            <a:ext cx="8559009" cy="5065209"/>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1800" b="1" u="sng" dirty="0">
                <a:cs typeface="Calibri" panose="020F0502020204030204" pitchFamily="34" charset="0"/>
              </a:rPr>
              <a:t>PROCÉDÉ D'ÉVALUATION</a:t>
            </a:r>
          </a:p>
          <a:p>
            <a:pPr marL="0" indent="0" algn="just">
              <a:buFont typeface="Arial" panose="020B0604020202020204" pitchFamily="34" charset="0"/>
              <a:buNone/>
            </a:pPr>
            <a:endParaRPr lang="en-US" sz="100" b="1" u="sng" dirty="0"/>
          </a:p>
          <a:p>
            <a:pPr marL="0" indent="0" algn="just">
              <a:buFont typeface="Arial" panose="020B0604020202020204" pitchFamily="34" charset="0"/>
              <a:buNone/>
            </a:pPr>
            <a:r>
              <a:rPr lang="fr" sz="1800" b="1" dirty="0">
                <a:solidFill>
                  <a:schemeClr val="tx1">
                    <a:lumMod val="50000"/>
                    <a:lumOff val="50000"/>
                  </a:schemeClr>
                </a:solidFill>
              </a:rPr>
              <a:t>Les étapes de calcul sont les suivantes </a:t>
            </a:r>
            <a:r>
              <a:rPr lang="fr" sz="1400" b="1" dirty="0">
                <a:solidFill>
                  <a:schemeClr val="tx1">
                    <a:lumMod val="50000"/>
                    <a:lumOff val="50000"/>
                  </a:schemeClr>
                </a:solidFill>
              </a:rPr>
              <a:t>:</a:t>
            </a:r>
          </a:p>
          <a:p>
            <a:pPr marL="446088" lvl="1" indent="-446088" algn="just">
              <a:buFont typeface="+mj-lt"/>
              <a:buAutoNum type="arabicPeriod"/>
            </a:pPr>
            <a:r>
              <a:rPr lang="fr" sz="1800" dirty="0"/>
              <a:t>Identifiez la </a:t>
            </a:r>
            <a:r>
              <a:rPr lang="fr" sz="1800" b="1" dirty="0"/>
              <a:t>composition de base de chaque élément de construction </a:t>
            </a:r>
            <a:r>
              <a:rPr lang="fr" sz="1800" dirty="0"/>
              <a:t>. Une ventilation de ses matériaux constitutifs doit être effectuée. La masse de chaque matériau doit être estimée</a:t>
            </a:r>
          </a:p>
          <a:p>
            <a:pPr marL="446088" lvl="1" indent="-446088" algn="just">
              <a:buFont typeface="+mj-lt"/>
              <a:buAutoNum type="arabicPeriod"/>
            </a:pPr>
            <a:r>
              <a:rPr lang="fr" sz="1800" dirty="0"/>
              <a:t>Agréger par matériau. La </a:t>
            </a:r>
            <a:r>
              <a:rPr lang="fr" sz="1800" b="1" dirty="0"/>
              <a:t>masse de chaque matériau constitutif </a:t>
            </a:r>
            <a:r>
              <a:rPr lang="fr" sz="1800" dirty="0"/>
              <a:t>doit ensuite être agrégée pour obtenir la masse totale de chaque type de matériau, [kg].</a:t>
            </a:r>
          </a:p>
          <a:p>
            <a:pPr marL="446088" lvl="1" indent="-446088" algn="just">
              <a:buFont typeface="+mj-lt"/>
              <a:buAutoNum type="arabicPeriod"/>
            </a:pPr>
            <a:r>
              <a:rPr lang="fr" sz="1800" dirty="0"/>
              <a:t>Calculez le </a:t>
            </a:r>
            <a:r>
              <a:rPr lang="fr" sz="1800" b="1" dirty="0"/>
              <a:t>carbone </a:t>
            </a:r>
            <a:r>
              <a:rPr lang="fr" sz="1800" b="1" dirty="0"/>
              <a:t>intrinsèque </a:t>
            </a:r>
            <a:r>
              <a:rPr lang="fr" sz="1800" b="1" dirty="0"/>
              <a:t>de chaque matériau </a:t>
            </a:r>
            <a:r>
              <a:rPr lang="fr" sz="1800" dirty="0"/>
              <a:t>en multipliant la masse spécifique </a:t>
            </a:r>
            <a:r>
              <a:rPr lang="fr" sz="1800" dirty="0" smtClean="0"/>
              <a:t>(cad </a:t>
            </a:r>
            <a:r>
              <a:rPr lang="fr" sz="1800" dirty="0"/>
              <a:t>en kg) par son coefficient de carbone correspondant, [kgCO </a:t>
            </a:r>
            <a:r>
              <a:rPr lang="fr" sz="1800" baseline="-25000" dirty="0"/>
              <a:t>2 </a:t>
            </a:r>
            <a:r>
              <a:rPr lang="fr" sz="1800" dirty="0"/>
              <a:t>/kg].</a:t>
            </a:r>
          </a:p>
          <a:p>
            <a:pPr marL="446088" lvl="1" indent="-446088" algn="just">
              <a:buFont typeface="+mj-lt"/>
              <a:buAutoNum type="arabicPeriod"/>
            </a:pPr>
            <a:r>
              <a:rPr lang="fr" sz="1800" dirty="0"/>
              <a:t>Additionnez le carbone incorporé de tous les matériaux pour calculer le </a:t>
            </a:r>
            <a:r>
              <a:rPr lang="fr" sz="1800" b="1" dirty="0"/>
              <a:t>carbone </a:t>
            </a:r>
            <a:r>
              <a:rPr lang="fr" sz="1800" b="1" dirty="0"/>
              <a:t>intrinsèque </a:t>
            </a:r>
            <a:r>
              <a:rPr lang="fr" sz="1800" b="1" dirty="0"/>
              <a:t>total du bâtiment </a:t>
            </a:r>
            <a:r>
              <a:rPr lang="fr" sz="1800" dirty="0"/>
              <a:t>, [ kg CO </a:t>
            </a:r>
            <a:r>
              <a:rPr lang="fr" sz="1800" baseline="-25000" dirty="0"/>
              <a:t>2 </a:t>
            </a:r>
            <a:r>
              <a:rPr lang="fr" sz="1800" dirty="0"/>
              <a:t>]</a:t>
            </a:r>
          </a:p>
          <a:p>
            <a:pPr marL="446088" lvl="1" indent="-446088" algn="just">
              <a:buFont typeface="+mj-lt"/>
              <a:buAutoNum type="arabicPeriod"/>
            </a:pPr>
            <a:r>
              <a:rPr lang="fr" sz="1800" dirty="0"/>
              <a:t>Calculer la </a:t>
            </a:r>
            <a:r>
              <a:rPr lang="fr" sz="1800" b="1" dirty="0"/>
              <a:t>surface au sol intérieure utile totale </a:t>
            </a:r>
            <a:r>
              <a:rPr lang="fr" sz="1800" dirty="0"/>
              <a:t>, [m </a:t>
            </a:r>
            <a:r>
              <a:rPr lang="fr" sz="1800" baseline="30000" dirty="0"/>
              <a:t>2 </a:t>
            </a:r>
            <a:r>
              <a:rPr lang="fr" sz="1800" dirty="0"/>
              <a:t>]</a:t>
            </a:r>
            <a:endParaRPr lang="en-US" sz="1800" dirty="0"/>
          </a:p>
          <a:p>
            <a:pPr marL="446088" lvl="1" indent="-446088" algn="just">
              <a:buFont typeface="+mj-lt"/>
              <a:buAutoNum type="arabicPeriod"/>
            </a:pPr>
            <a:r>
              <a:rPr lang="fr" sz="1800" dirty="0"/>
              <a:t>Calculez la valeur de l'indicateur comme suit : </a:t>
            </a:r>
            <a:r>
              <a:rPr lang="fr" sz="1800" b="1" dirty="0"/>
              <a:t>carbone total </a:t>
            </a:r>
            <a:r>
              <a:rPr lang="fr" sz="1800" b="1" dirty="0" smtClean="0"/>
              <a:t>intrinsèque </a:t>
            </a:r>
            <a:r>
              <a:rPr lang="fr" sz="1800" b="1" dirty="0"/>
              <a:t>du bâtiment</a:t>
            </a:r>
            <a:r>
              <a:rPr lang="fr" sz="1800" dirty="0"/>
              <a:t> </a:t>
            </a:r>
            <a:r>
              <a:rPr lang="fr" sz="1800" dirty="0">
                <a:solidFill>
                  <a:srgbClr val="1A965E"/>
                </a:solidFill>
              </a:rPr>
              <a:t>(étape 4) </a:t>
            </a:r>
            <a:r>
              <a:rPr lang="fr" sz="1800" dirty="0"/>
              <a:t>/ </a:t>
            </a:r>
            <a:r>
              <a:rPr lang="fr" sz="1800" b="1" dirty="0"/>
              <a:t>surface au sol intérieure utile totale </a:t>
            </a:r>
            <a:r>
              <a:rPr lang="fr" sz="1800" dirty="0">
                <a:solidFill>
                  <a:srgbClr val="1A965E"/>
                </a:solidFill>
              </a:rPr>
              <a:t>(étape 5) </a:t>
            </a:r>
            <a:r>
              <a:rPr lang="fr" sz="1800" dirty="0"/>
              <a:t>, [ kgCO </a:t>
            </a:r>
            <a:r>
              <a:rPr lang="fr" sz="1800" baseline="-25000" dirty="0"/>
              <a:t>2 </a:t>
            </a:r>
            <a:r>
              <a:rPr lang="fr" sz="1800" dirty="0"/>
              <a:t>/ m </a:t>
            </a:r>
            <a:r>
              <a:rPr lang="fr" sz="1800" baseline="30000" dirty="0"/>
              <a:t>2 </a:t>
            </a:r>
            <a:r>
              <a:rPr lang="fr" sz="1800" dirty="0"/>
              <a:t>] .</a:t>
            </a:r>
            <a:endParaRPr lang="en-US" sz="1800" dirty="0"/>
          </a:p>
        </p:txBody>
      </p:sp>
      <p:sp>
        <p:nvSpPr>
          <p:cNvPr id="3" name="Rectangle 2"/>
          <p:cNvSpPr/>
          <p:nvPr/>
        </p:nvSpPr>
        <p:spPr>
          <a:xfrm>
            <a:off x="7531010" y="5903431"/>
            <a:ext cx="1176861" cy="369332"/>
          </a:xfrm>
          <a:prstGeom prst="rect">
            <a:avLst/>
          </a:prstGeom>
        </p:spPr>
        <p:txBody>
          <a:bodyPr wrap="none">
            <a:spAutoFit/>
          </a:bodyPr>
          <a:lstStyle/>
          <a:p>
            <a:r>
              <a:rPr lang="fr" b="1" u="sng" dirty="0">
                <a:solidFill>
                  <a:srgbClr val="FF0000"/>
                </a:solidFill>
                <a:effectLst>
                  <a:outerShdw blurRad="38100" dist="38100" dir="2700000" algn="tl">
                    <a:srgbClr val="000000">
                      <a:alpha val="43137"/>
                    </a:srgbClr>
                  </a:outerShdw>
                </a:effectLst>
              </a:rPr>
              <a:t>kgCO2 / m2 </a:t>
            </a:r>
            <a:r>
              <a:rPr lang="fr" b="1" u="sng" baseline="-25000" dirty="0">
                <a:solidFill>
                  <a:srgbClr val="FF0000"/>
                </a:solidFill>
                <a:effectLst>
                  <a:outerShdw blurRad="38100" dist="38100" dir="2700000" algn="tl">
                    <a:srgbClr val="000000">
                      <a:alpha val="43137"/>
                    </a:srgbClr>
                  </a:outerShdw>
                </a:effectLst>
              </a:rPr>
              <a:t>_ </a:t>
            </a:r>
            <a:r>
              <a:rPr lang="fr" b="1" u="sng" baseline="30000" dirty="0">
                <a:solidFill>
                  <a:srgbClr val="FF0000"/>
                </a:solidFill>
                <a:effectLst>
                  <a:outerShdw blurRad="38100" dist="38100" dir="2700000" algn="tl">
                    <a:srgbClr val="000000">
                      <a:alpha val="43137"/>
                    </a:srgbClr>
                  </a:outerShdw>
                </a:effectLst>
              </a:rPr>
              <a:t>_</a:t>
            </a:r>
            <a:endParaRPr lang="en-US" b="1" u="sng"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8401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12</a:t>
            </a:fld>
            <a:endParaRPr lang="en-US" dirty="0"/>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C.1.1 – CARBONE INTRINSÈQUE</a:t>
            </a:r>
            <a:endParaRPr lang="it-IT" sz="2400" b="1"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3" y="1048512"/>
            <a:ext cx="8748185" cy="506520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1800" b="1" u="sng" dirty="0">
                <a:cs typeface="Calibri" panose="020F0502020204030204" pitchFamily="34" charset="0"/>
              </a:rPr>
              <a:t>PROCÉDÉ D'ÉVALUATION</a:t>
            </a:r>
          </a:p>
          <a:p>
            <a:pPr marL="0" indent="0">
              <a:buFont typeface="Arial" panose="020B0604020202020204" pitchFamily="34" charset="0"/>
              <a:buNone/>
            </a:pPr>
            <a:endParaRPr lang="en-US" sz="1100" b="1" u="sng" dirty="0">
              <a:cs typeface="Calibri" panose="020F0502020204030204" pitchFamily="34" charset="0"/>
            </a:endParaRPr>
          </a:p>
          <a:p>
            <a:pPr marL="0" indent="0">
              <a:buNone/>
            </a:pPr>
            <a:r>
              <a:rPr lang="fr" sz="1800" dirty="0">
                <a:cs typeface="Calibri" panose="020F0502020204030204" pitchFamily="34" charset="0"/>
              </a:rPr>
              <a:t>Pour </a:t>
            </a:r>
            <a:r>
              <a:rPr lang="fr" sz="1800" b="1" dirty="0">
                <a:cs typeface="Calibri" panose="020F0502020204030204" pitchFamily="34" charset="0"/>
              </a:rPr>
              <a:t>le coefficient carbone , </a:t>
            </a:r>
            <a:r>
              <a:rPr lang="fr" sz="1800" dirty="0">
                <a:cs typeface="Calibri" panose="020F0502020204030204" pitchFamily="34" charset="0"/>
              </a:rPr>
              <a:t>utiliser les coefficients nationaux, s'ils sont disponibles. ou des bases de données internationales, par exemple, (ICE Database ).</a:t>
            </a:r>
          </a:p>
          <a:p>
            <a:pPr marL="0" indent="0">
              <a:buNone/>
            </a:pPr>
            <a:r>
              <a:rPr lang="fr" sz="1800" dirty="0">
                <a:cs typeface="Calibri" panose="020F0502020204030204" pitchFamily="34" charset="0"/>
              </a:rPr>
              <a:t>Les coefficients sont quantifiés en kilogrammes d'équivalent CO </a:t>
            </a:r>
            <a:r>
              <a:rPr lang="fr" sz="1800" baseline="-25000" dirty="0">
                <a:cs typeface="Calibri" panose="020F0502020204030204" pitchFamily="34" charset="0"/>
              </a:rPr>
              <a:t>2 </a:t>
            </a:r>
            <a:r>
              <a:rPr lang="fr" sz="1800" dirty="0">
                <a:cs typeface="Calibri" panose="020F0502020204030204" pitchFamily="34" charset="0"/>
              </a:rPr>
              <a:t>(kgCO </a:t>
            </a:r>
            <a:r>
              <a:rPr lang="fr" sz="1800" baseline="-25000" dirty="0">
                <a:cs typeface="Calibri" panose="020F0502020204030204" pitchFamily="34" charset="0"/>
              </a:rPr>
              <a:t>2 </a:t>
            </a:r>
            <a:r>
              <a:rPr lang="fr" sz="1800" dirty="0">
                <a:cs typeface="Calibri" panose="020F0502020204030204" pitchFamily="34" charset="0"/>
              </a:rPr>
              <a:t>eq) par unité de masse (kg) de matériau ou parfois également exprimés par unité de surface de matériau (kgCO </a:t>
            </a:r>
            <a:r>
              <a:rPr lang="fr" sz="1800" baseline="-25000" dirty="0">
                <a:cs typeface="Calibri" panose="020F0502020204030204" pitchFamily="34" charset="0"/>
              </a:rPr>
              <a:t>2 </a:t>
            </a:r>
            <a:r>
              <a:rPr lang="fr" sz="1800" dirty="0">
                <a:cs typeface="Calibri" panose="020F0502020204030204" pitchFamily="34" charset="0"/>
              </a:rPr>
              <a:t>eq/m </a:t>
            </a:r>
            <a:r>
              <a:rPr lang="fr" sz="1800" baseline="30000" dirty="0">
                <a:cs typeface="Calibri" panose="020F0502020204030204" pitchFamily="34" charset="0"/>
              </a:rPr>
              <a:t>2 </a:t>
            </a:r>
            <a:r>
              <a:rPr lang="fr" sz="1800" dirty="0">
                <a:cs typeface="Calibri" panose="020F0502020204030204" pitchFamily="34" charset="0"/>
              </a:rPr>
              <a:t>)</a:t>
            </a:r>
            <a:endParaRPr lang="en-US" sz="1800" dirty="0">
              <a:cs typeface="Calibri" panose="020F0502020204030204" pitchFamily="34" charset="0"/>
            </a:endParaRPr>
          </a:p>
          <a:p>
            <a:pPr marL="0" indent="0" algn="just">
              <a:buFont typeface="Arial" panose="020B0604020202020204" pitchFamily="34" charset="0"/>
              <a:buNone/>
            </a:pPr>
            <a:endParaRPr lang="en-US" sz="1800" b="1" u="sng" dirty="0"/>
          </a:p>
        </p:txBody>
      </p:sp>
      <p:pic>
        <p:nvPicPr>
          <p:cNvPr id="18" name="Picture 17"/>
          <p:cNvPicPr/>
          <p:nvPr/>
        </p:nvPicPr>
        <p:blipFill>
          <a:blip r:embed="rId4"/>
          <a:stretch>
            <a:fillRect/>
          </a:stretch>
        </p:blipFill>
        <p:spPr>
          <a:xfrm>
            <a:off x="1140737" y="3096320"/>
            <a:ext cx="3385996" cy="2214436"/>
          </a:xfrm>
          <a:prstGeom prst="rect">
            <a:avLst/>
          </a:prstGeom>
        </p:spPr>
      </p:pic>
      <p:pic>
        <p:nvPicPr>
          <p:cNvPr id="19" name="Picture 18"/>
          <p:cNvPicPr/>
          <p:nvPr/>
        </p:nvPicPr>
        <p:blipFill>
          <a:blip r:embed="rId5"/>
          <a:stretch>
            <a:fillRect/>
          </a:stretch>
        </p:blipFill>
        <p:spPr>
          <a:xfrm>
            <a:off x="4675940" y="3096320"/>
            <a:ext cx="3808778" cy="2214436"/>
          </a:xfrm>
          <a:prstGeom prst="rect">
            <a:avLst/>
          </a:prstGeom>
        </p:spPr>
      </p:pic>
      <p:grpSp>
        <p:nvGrpSpPr>
          <p:cNvPr id="2" name="Groupe 1">
            <a:extLst>
              <a:ext uri="{FF2B5EF4-FFF2-40B4-BE49-F238E27FC236}">
                <a16:creationId xmlns:a16="http://schemas.microsoft.com/office/drawing/2014/main" id="{AA27623F-467B-7A2E-0E95-7303641101E8}"/>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827F9733-E528-A03A-F9F5-889D3D17C388}"/>
                </a:ext>
              </a:extLst>
            </p:cNvPr>
            <p:cNvPicPr>
              <a:picLocks noChangeAspect="1"/>
            </p:cNvPicPr>
            <p:nvPr/>
          </p:nvPicPr>
          <p:blipFill>
            <a:blip r:embed="rId6"/>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599AC96E-2270-560B-C704-22F2FE5B1AE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038BE11F-FA64-234B-1D2D-AB89E54B100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035567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99744"/>
            <a:ext cx="8609962" cy="5060814"/>
          </a:xfrm>
          <a:prstGeom prst="rect">
            <a:avLst/>
          </a:prstGeom>
        </p:spPr>
        <p:txBody>
          <a:bodyPr>
            <a:normAutofit lnSpcReduction="10000"/>
          </a:bodyPr>
          <a:lstStyle/>
          <a:p>
            <a:pPr marL="0" indent="0">
              <a:buNone/>
            </a:pPr>
            <a:r>
              <a:rPr lang="fr" sz="2000" b="1" u="sng" dirty="0">
                <a:latin typeface="Calibri" panose="020F0502020204030204" pitchFamily="34" charset="0"/>
                <a:cs typeface="Calibri" panose="020F0502020204030204" pitchFamily="34" charset="0"/>
              </a:rPr>
              <a:t>RÉFÉRENCES et NORMES</a:t>
            </a:r>
          </a:p>
          <a:p>
            <a:pPr marL="0" indent="0">
              <a:buNone/>
            </a:pPr>
            <a:endParaRPr lang="en-US" sz="900" b="1" u="sng" dirty="0">
              <a:latin typeface="Calibri" panose="020F0502020204030204" pitchFamily="34" charset="0"/>
            </a:endParaRPr>
          </a:p>
          <a:p>
            <a:pPr marL="0" indent="0">
              <a:buNone/>
            </a:pPr>
            <a:r>
              <a:rPr lang="fr" sz="2000" b="1" dirty="0"/>
              <a:t>EN 15978 </a:t>
            </a:r>
            <a:r>
              <a:rPr lang="fr" sz="2000" dirty="0"/>
              <a:t>"Durabilité des ouvrages de construction - Évaluation de la performance environnementale des bâtiments - Méthode de calcul"</a:t>
            </a:r>
            <a:r>
              <a:rPr lang="fr" sz="1800" dirty="0"/>
              <a:t> </a:t>
            </a:r>
            <a:endParaRPr lang="en-US" sz="1800" dirty="0"/>
          </a:p>
          <a:p>
            <a:pPr marL="0" indent="0">
              <a:buNone/>
            </a:pPr>
            <a:endParaRPr lang="en-US" sz="900" dirty="0"/>
          </a:p>
          <a:p>
            <a:pPr marL="0" indent="0">
              <a:buNone/>
            </a:pPr>
            <a:r>
              <a:rPr lang="fr" sz="2000" b="1" dirty="0"/>
              <a:t>européenne sur l'analyse du cycle de vie </a:t>
            </a:r>
            <a:r>
              <a:rPr lang="fr" sz="2000" dirty="0"/>
              <a:t>, Commission européenne </a:t>
            </a:r>
            <a:r>
              <a:rPr lang="fr" sz="1800" dirty="0"/>
              <a:t>. https://eplca.jrc.ec.europa.eu/? page_id =86</a:t>
            </a:r>
          </a:p>
          <a:p>
            <a:pPr marL="0" indent="0">
              <a:buNone/>
            </a:pPr>
            <a:endParaRPr lang="en-GB" sz="1000" b="1" dirty="0"/>
          </a:p>
          <a:p>
            <a:pPr marL="0" indent="0">
              <a:buNone/>
            </a:pPr>
            <a:r>
              <a:rPr lang="fr" sz="2000" b="1" dirty="0"/>
              <a:t>Base de données ICE </a:t>
            </a:r>
            <a:r>
              <a:rPr lang="fr" sz="2000" dirty="0"/>
              <a:t>, Inventaire du carbone et de l'énergie, Écologie circulaire </a:t>
            </a:r>
            <a:r>
              <a:rPr lang="fr" sz="1800" dirty="0"/>
              <a:t>. https://circularecology.com/embodied-carbon-footprint-database.html _</a:t>
            </a:r>
          </a:p>
          <a:p>
            <a:pPr marL="0" indent="0">
              <a:buNone/>
            </a:pPr>
            <a:endParaRPr lang="en-GB" sz="1000" dirty="0"/>
          </a:p>
          <a:p>
            <a:pPr marL="0" indent="0">
              <a:buNone/>
            </a:pPr>
            <a:r>
              <a:rPr lang="fr" sz="2000" b="1" dirty="0"/>
              <a:t>AIE Evaluation of Embodied Energy and CO2eq for Building Construction </a:t>
            </a:r>
            <a:r>
              <a:rPr lang="fr" sz="2000" dirty="0"/>
              <a:t>(Annexe 57), Agence internationale de l'énergie.</a:t>
            </a:r>
            <a:r>
              <a:rPr lang="fr" sz="1800" dirty="0"/>
              <a:t> http://www.iea-ebc.org/Data/publications/EBC_Annex_57_Results_Overview.pdf _ _</a:t>
            </a:r>
          </a:p>
          <a:p>
            <a:pPr marL="0" indent="0">
              <a:buNone/>
            </a:pPr>
            <a:endParaRPr lang="en-GB" sz="1000" b="1" dirty="0"/>
          </a:p>
          <a:p>
            <a:pPr marL="0" indent="0">
              <a:buNone/>
            </a:pPr>
            <a:r>
              <a:rPr lang="fr" sz="2000" b="1" dirty="0"/>
              <a:t>ISO 14040/44 </a:t>
            </a:r>
            <a:r>
              <a:rPr lang="fr" sz="2000" dirty="0"/>
              <a:t>, EN 15804 (Durabilité des ouvrages de construction. Déclarations environnementales de produits. Règles fondamentales pour la catégorie de produits de construction )</a:t>
            </a:r>
            <a:endParaRPr lang="en-US" sz="2000" dirty="0"/>
          </a:p>
          <a:p>
            <a:pPr marL="0" indent="0">
              <a:buNone/>
            </a:pPr>
            <a:endParaRPr lang="en-US" sz="1800" dirty="0"/>
          </a:p>
          <a:p>
            <a:pPr marL="0" indent="0">
              <a:buNone/>
            </a:pPr>
            <a:endParaRPr lang="en-US" sz="1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13</a:t>
            </a:fld>
            <a:endParaRPr lang="en-US"/>
          </a:p>
        </p:txBody>
      </p:sp>
      <p:sp>
        <p:nvSpPr>
          <p:cNvPr id="9" name="Titolo 1">
            <a:extLst>
              <a:ext uri="{FF2B5EF4-FFF2-40B4-BE49-F238E27FC236}">
                <a16:creationId xmlns:a16="http://schemas.microsoft.com/office/drawing/2014/main" id="{9FAF4040-6295-4A28-95A2-962B1623FD16}"/>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dirty="0"/>
              <a:t>C.1.1 – CARBONE INTRINSÈQUE</a:t>
            </a:r>
            <a:endParaRPr lang="it-IT" sz="2400"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9F0631AD-0177-3751-6DB5-730534E92482}"/>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5440A3AA-CEA8-67C1-6866-D4B5789E43EE}"/>
                </a:ext>
              </a:extLst>
            </p:cNvPr>
            <p:cNvPicPr>
              <a:picLocks noChangeAspect="1"/>
            </p:cNvPicPr>
            <p:nvPr/>
          </p:nvPicPr>
          <p:blipFill>
            <a:blip r:embed="rId4"/>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B7AEADD2-3EE3-FC81-9E37-2C67C4812C5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120B83E2-C901-3734-0706-E9409A30880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219404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EXEMPLE</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14</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dirty="0"/>
              <a:t>C.1.1 – CARBONE INTRINSÈQUE</a:t>
            </a:r>
            <a:endParaRPr lang="it-IT" sz="2400" dirty="0"/>
          </a:p>
        </p:txBody>
      </p:sp>
      <p:grpSp>
        <p:nvGrpSpPr>
          <p:cNvPr id="2" name="Groupe 1">
            <a:extLst>
              <a:ext uri="{FF2B5EF4-FFF2-40B4-BE49-F238E27FC236}">
                <a16:creationId xmlns:a16="http://schemas.microsoft.com/office/drawing/2014/main" id="{B0096A82-A356-AE8E-266A-49AF852CF10D}"/>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07D39EF6-1A9E-F820-F538-07F531609358}"/>
                </a:ext>
              </a:extLst>
            </p:cNvPr>
            <p:cNvPicPr>
              <a:picLocks noChangeAspect="1"/>
            </p:cNvPicPr>
            <p:nvPr/>
          </p:nvPicPr>
          <p:blipFill>
            <a:blip r:embed="rId2"/>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BB4076B6-61A9-9C5E-2046-E130360C9B3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72386C45-7E35-C84B-5920-DA9B3D5A868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003746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79894"/>
          </a:xfrm>
        </p:spPr>
        <p:txBody>
          <a:bodyPr/>
          <a:lstStyle/>
          <a:p>
            <a:fld id="{243FB592-B9A9-49AA-A86F-4031F7B97808}" type="slidenum">
              <a:rPr lang="en-US" smtClean="0"/>
              <a:t>15</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dirty="0"/>
              <a:t>C.1.1 – CARBONE INTRINSÈQUE</a:t>
            </a:r>
            <a:endParaRPr lang="it-IT" sz="2400" dirty="0"/>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7" name="Group 6"/>
          <p:cNvGrpSpPr/>
          <p:nvPr/>
        </p:nvGrpSpPr>
        <p:grpSpPr>
          <a:xfrm>
            <a:off x="314960" y="733477"/>
            <a:ext cx="8514080" cy="1109629"/>
            <a:chOff x="314960" y="4369673"/>
            <a:chExt cx="8514080" cy="1040502"/>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les équivalents dioxyde de carbone </a:t>
              </a:r>
              <a:r>
                <a:rPr lang="fr" sz="2000" b="1" dirty="0"/>
                <a:t>intrinsèque </a:t>
              </a:r>
              <a:r>
                <a:rPr lang="fr" sz="2000" b="1" dirty="0"/>
                <a:t>par surface utile interne d' une maison de 195 m </a:t>
              </a:r>
              <a:r>
                <a:rPr lang="fr" sz="2000" b="1" baseline="30000" dirty="0"/>
                <a:t>2</a:t>
              </a:r>
              <a:endParaRPr lang="en-GB" sz="2000" b="1" baseline="30000"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2795" y="4369673"/>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1" name="Rectangle 10"/>
          <p:cNvSpPr/>
          <p:nvPr/>
        </p:nvSpPr>
        <p:spPr>
          <a:xfrm>
            <a:off x="7642391" y="2041400"/>
            <a:ext cx="1403857"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à 3</a:t>
            </a:r>
            <a:endParaRPr lang="el-GR" dirty="0"/>
          </a:p>
        </p:txBody>
      </p:sp>
      <p:graphicFrame>
        <p:nvGraphicFramePr>
          <p:cNvPr id="13" name="Table 12">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2542597671"/>
              </p:ext>
            </p:extLst>
          </p:nvPr>
        </p:nvGraphicFramePr>
        <p:xfrm>
          <a:off x="412794" y="1970130"/>
          <a:ext cx="7024956" cy="3798094"/>
        </p:xfrm>
        <a:graphic>
          <a:graphicData uri="http://schemas.openxmlformats.org/drawingml/2006/table">
            <a:tbl>
              <a:tblPr/>
              <a:tblGrid>
                <a:gridCol w="1756239">
                  <a:extLst>
                    <a:ext uri="{9D8B030D-6E8A-4147-A177-3AD203B41FA5}">
                      <a16:colId xmlns:a16="http://schemas.microsoft.com/office/drawing/2014/main" val="1327168404"/>
                    </a:ext>
                  </a:extLst>
                </a:gridCol>
                <a:gridCol w="1756239">
                  <a:extLst>
                    <a:ext uri="{9D8B030D-6E8A-4147-A177-3AD203B41FA5}">
                      <a16:colId xmlns:a16="http://schemas.microsoft.com/office/drawing/2014/main" val="1428853597"/>
                    </a:ext>
                  </a:extLst>
                </a:gridCol>
                <a:gridCol w="1756239">
                  <a:extLst>
                    <a:ext uri="{9D8B030D-6E8A-4147-A177-3AD203B41FA5}">
                      <a16:colId xmlns:a16="http://schemas.microsoft.com/office/drawing/2014/main" val="2169601708"/>
                    </a:ext>
                  </a:extLst>
                </a:gridCol>
                <a:gridCol w="1756239">
                  <a:extLst>
                    <a:ext uri="{9D8B030D-6E8A-4147-A177-3AD203B41FA5}">
                      <a16:colId xmlns:a16="http://schemas.microsoft.com/office/drawing/2014/main" val="2872432096"/>
                    </a:ext>
                  </a:extLst>
                </a:gridCol>
              </a:tblGrid>
              <a:tr h="968026">
                <a:tc>
                  <a:txBody>
                    <a:bodyPr/>
                    <a:lstStyle/>
                    <a:p>
                      <a:pPr algn="l" fontAlgn="t"/>
                      <a:r>
                        <a:rPr lang="fr" sz="1300" b="1" dirty="0">
                          <a:solidFill>
                            <a:srgbClr val="4D4D4D"/>
                          </a:solidFill>
                          <a:effectLst/>
                        </a:rPr>
                        <a:t>TYPE DE MATERIAU</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POIDS APPROXIMATIF (kg)</a:t>
                      </a:r>
                      <a:endParaRPr lang="en-US" sz="1300" b="1" dirty="0">
                        <a:solidFill>
                          <a:srgbClr val="4D4D4D"/>
                        </a:solidFill>
                        <a:effectLst/>
                      </a:endParaRPr>
                    </a:p>
                    <a:p>
                      <a:pPr algn="ctr" fontAlgn="t"/>
                      <a:r>
                        <a:rPr lang="fr" sz="1300" b="1" dirty="0">
                          <a:solidFill>
                            <a:srgbClr val="4D4D4D"/>
                          </a:solidFill>
                          <a:effectLst/>
                        </a:rPr>
                        <a:t>De </a:t>
                      </a:r>
                      <a:r>
                        <a:rPr lang="fr" sz="1300" b="1" dirty="0" err="1">
                          <a:solidFill>
                            <a:srgbClr val="4D4D4D"/>
                          </a:solidFill>
                          <a:effectLst/>
                        </a:rPr>
                        <a:t>BoQ</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CARBONE </a:t>
                      </a:r>
                      <a:r>
                        <a:rPr lang="fr-FR" sz="1400" b="1" dirty="0" smtClean="0"/>
                        <a:t>intrinsèque </a:t>
                      </a:r>
                      <a:r>
                        <a:rPr lang="fr" sz="1300" b="1" dirty="0" smtClean="0">
                          <a:solidFill>
                            <a:srgbClr val="4D4D4D"/>
                          </a:solidFill>
                          <a:effectLst/>
                        </a:rPr>
                        <a:t>( </a:t>
                      </a:r>
                      <a:r>
                        <a:rPr lang="fr" sz="1300" b="1" kern="1200" dirty="0">
                          <a:solidFill>
                            <a:srgbClr val="4D4D4D"/>
                          </a:solidFill>
                          <a:effectLst/>
                          <a:latin typeface="+mn-lt"/>
                          <a:ea typeface="+mn-ea"/>
                          <a:cs typeface="+mn-cs"/>
                        </a:rPr>
                        <a:t>kgCO </a:t>
                      </a:r>
                      <a:r>
                        <a:rPr lang="fr" sz="1300" b="1" kern="1200" baseline="-50000" dirty="0">
                          <a:solidFill>
                            <a:srgbClr val="4D4D4D"/>
                          </a:solidFill>
                          <a:effectLst/>
                          <a:latin typeface="+mn-lt"/>
                          <a:ea typeface="+mn-ea"/>
                          <a:cs typeface="+mn-cs"/>
                        </a:rPr>
                        <a:t>2 </a:t>
                      </a:r>
                      <a:r>
                        <a:rPr lang="fr" sz="1300" b="1" kern="1200" dirty="0">
                          <a:solidFill>
                            <a:srgbClr val="4D4D4D"/>
                          </a:solidFill>
                          <a:effectLst/>
                          <a:latin typeface="+mn-lt"/>
                          <a:ea typeface="+mn-ea"/>
                          <a:cs typeface="+mn-cs"/>
                        </a:rPr>
                        <a:t>eq </a:t>
                      </a:r>
                      <a:r>
                        <a:rPr lang="fr" sz="1300" b="1" dirty="0">
                          <a:solidFill>
                            <a:srgbClr val="4D4D4D"/>
                          </a:solidFill>
                          <a:effectLst/>
                        </a:rPr>
                        <a:t>/kg)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De la nomenclature</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CARBONE </a:t>
                      </a:r>
                      <a:r>
                        <a:rPr lang="fr-FR" sz="1300" b="1" dirty="0" smtClean="0">
                          <a:solidFill>
                            <a:srgbClr val="4D4D4D"/>
                          </a:solidFill>
                          <a:effectLst/>
                        </a:rPr>
                        <a:t>intrinsèque</a:t>
                      </a:r>
                      <a:r>
                        <a:rPr lang="fr" sz="1300" b="1" dirty="0" smtClean="0">
                          <a:solidFill>
                            <a:srgbClr val="4D4D4D"/>
                          </a:solidFill>
                          <a:effectLst/>
                        </a:rPr>
                        <a:t> </a:t>
                      </a:r>
                      <a:r>
                        <a:rPr lang="fr" sz="1300" b="1" dirty="0">
                          <a:solidFill>
                            <a:srgbClr val="4D4D4D"/>
                          </a:solidFill>
                          <a:effectLst/>
                        </a:rPr>
                        <a:t>( </a:t>
                      </a:r>
                      <a:r>
                        <a:rPr lang="fr" sz="1300" b="1" kern="1200" dirty="0">
                          <a:solidFill>
                            <a:srgbClr val="4D4D4D"/>
                          </a:solidFill>
                          <a:effectLst/>
                          <a:latin typeface="+mn-lt"/>
                          <a:ea typeface="+mn-ea"/>
                          <a:cs typeface="+mn-cs"/>
                        </a:rPr>
                        <a:t>kgCO </a:t>
                      </a:r>
                      <a:r>
                        <a:rPr lang="fr" sz="1300" b="1" kern="1200" baseline="-50000" dirty="0">
                          <a:solidFill>
                            <a:srgbClr val="4D4D4D"/>
                          </a:solidFill>
                          <a:effectLst/>
                          <a:latin typeface="+mn-lt"/>
                          <a:ea typeface="+mn-ea"/>
                          <a:cs typeface="+mn-cs"/>
                        </a:rPr>
                        <a:t>2 </a:t>
                      </a:r>
                      <a:r>
                        <a:rPr lang="fr" sz="1300" b="1" kern="1200" dirty="0">
                          <a:solidFill>
                            <a:srgbClr val="4D4D4D"/>
                          </a:solidFill>
                          <a:effectLst/>
                          <a:latin typeface="+mn-lt"/>
                          <a:ea typeface="+mn-ea"/>
                          <a:cs typeface="+mn-cs"/>
                        </a:rPr>
                        <a:t>eq </a:t>
                      </a:r>
                      <a:r>
                        <a:rPr lang="fr" sz="1300" dirty="0">
                          <a:cs typeface="Calibri" panose="020F0502020204030204" pitchFamily="34" charset="0"/>
                        </a:rPr>
                        <a:t>)</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fr" sz="1300" b="1" dirty="0">
                          <a:solidFill>
                            <a:srgbClr val="4D4D4D"/>
                          </a:solidFill>
                          <a:effectLst/>
                        </a:rPr>
                        <a:t>Sols - béton</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56000">
                <a:tc>
                  <a:txBody>
                    <a:bodyPr/>
                    <a:lstStyle/>
                    <a:p>
                      <a:pPr algn="l" fontAlgn="t"/>
                      <a:r>
                        <a:rPr lang="fr" sz="1300" dirty="0">
                          <a:solidFill>
                            <a:srgbClr val="4D4D4D"/>
                          </a:solidFill>
                          <a:effectLst/>
                        </a:rPr>
                        <a:t>17,5 </a:t>
                      </a:r>
                      <a:r>
                        <a:rPr lang="fr" sz="1300" dirty="0" err="1">
                          <a:solidFill>
                            <a:srgbClr val="4D4D4D"/>
                          </a:solidFill>
                          <a:effectLst/>
                        </a:rPr>
                        <a:t>Mpa </a:t>
                      </a:r>
                      <a:r>
                        <a:rPr lang="fr" sz="1300" dirty="0">
                          <a:solidFill>
                            <a:srgbClr val="4D4D4D"/>
                          </a:solidFill>
                          <a:effectLst/>
                        </a:rPr>
                        <a:t>en dalle de plancher avec bardage allégé</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53 184</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0,124</a:t>
                      </a:r>
                      <a:endParaRPr lang="en-US" sz="1300" dirty="0">
                        <a:solidFill>
                          <a:schemeClr val="tx1"/>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6 595</a:t>
                      </a:r>
                      <a:endParaRPr lang="en-US" sz="1300" dirty="0">
                        <a:solidFill>
                          <a:schemeClr val="tx1"/>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9503513"/>
                  </a:ext>
                </a:extLst>
              </a:tr>
              <a:tr h="558641">
                <a:tc>
                  <a:txBody>
                    <a:bodyPr/>
                    <a:lstStyle/>
                    <a:p>
                      <a:pPr algn="l" fontAlgn="t"/>
                      <a:r>
                        <a:rPr lang="fr" sz="1300" dirty="0">
                          <a:solidFill>
                            <a:srgbClr val="4D4D4D"/>
                          </a:solidFill>
                          <a:effectLst/>
                        </a:rPr>
                        <a:t>Fondation en maçonnerie de béton</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1 312</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0,136</a:t>
                      </a:r>
                      <a:endParaRPr lang="en-US" sz="1300" dirty="0">
                        <a:solidFill>
                          <a:schemeClr val="tx1"/>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178</a:t>
                      </a:r>
                      <a:endParaRPr lang="en-US" sz="1300" dirty="0">
                        <a:solidFill>
                          <a:schemeClr val="tx1"/>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2187958"/>
                  </a:ext>
                </a:extLst>
              </a:tr>
              <a:tr h="763334">
                <a:tc>
                  <a:txBody>
                    <a:bodyPr/>
                    <a:lstStyle/>
                    <a:p>
                      <a:pPr algn="l" fontAlgn="t"/>
                      <a:r>
                        <a:rPr lang="fr" sz="1300" dirty="0">
                          <a:solidFill>
                            <a:srgbClr val="4D4D4D"/>
                          </a:solidFill>
                          <a:effectLst/>
                        </a:rPr>
                        <a:t>Acier d'armature pour dalle sur sol et fondation</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789</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1,99</a:t>
                      </a:r>
                      <a:endParaRPr lang="en-US" sz="1300" dirty="0">
                        <a:solidFill>
                          <a:schemeClr val="tx1"/>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1 570</a:t>
                      </a:r>
                      <a:endParaRPr lang="en-US" sz="1300" dirty="0">
                        <a:solidFill>
                          <a:schemeClr val="tx1"/>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1006424"/>
                  </a:ext>
                </a:extLst>
              </a:tr>
              <a:tr h="396000">
                <a:tc>
                  <a:txBody>
                    <a:bodyPr/>
                    <a:lstStyle/>
                    <a:p>
                      <a:pPr algn="l" fontAlgn="t"/>
                      <a:r>
                        <a:rPr lang="fr" sz="1300" dirty="0">
                          <a:solidFill>
                            <a:schemeClr val="tx1"/>
                          </a:solidFill>
                          <a:effectLst/>
                        </a:rPr>
                        <a:t>Sol en vinyl</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2 049</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3.19</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6 536</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0926061"/>
                  </a:ext>
                </a:extLst>
              </a:tr>
            </a:tbl>
          </a:graphicData>
        </a:graphic>
      </p:graphicFrame>
      <p:grpSp>
        <p:nvGrpSpPr>
          <p:cNvPr id="2" name="Groupe 1">
            <a:extLst>
              <a:ext uri="{FF2B5EF4-FFF2-40B4-BE49-F238E27FC236}">
                <a16:creationId xmlns:a16="http://schemas.microsoft.com/office/drawing/2014/main" id="{4D0A38AF-1031-0BFC-F697-FB18ECCAAD71}"/>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8AE5F9CC-CD49-CCB0-0385-3327E100487C}"/>
                </a:ext>
              </a:extLst>
            </p:cNvPr>
            <p:cNvPicPr>
              <a:picLocks noChangeAspect="1"/>
            </p:cNvPicPr>
            <p:nvPr/>
          </p:nvPicPr>
          <p:blipFill>
            <a:blip r:embed="rId3"/>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A55DA8E7-46B5-BF51-1BED-ADAAD3624A7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B0E0F52D-D74F-7A20-28C4-0B7AA6989BB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788777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7585"/>
            <a:ext cx="2133600" cy="280415"/>
          </a:xfrm>
        </p:spPr>
        <p:txBody>
          <a:bodyPr/>
          <a:lstStyle/>
          <a:p>
            <a:fld id="{243FB592-B9A9-49AA-A86F-4031F7B97808}" type="slidenum">
              <a:rPr lang="en-US" smtClean="0"/>
              <a:t>16</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dirty="0"/>
              <a:t>C.1.1 – CARBONE INTRINSÈQUE</a:t>
            </a:r>
            <a:endParaRPr lang="it-IT" sz="2400" dirty="0"/>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7642225" y="951057"/>
            <a:ext cx="1403857"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à 3</a:t>
            </a:r>
            <a:endParaRPr lang="el-GR" dirty="0"/>
          </a:p>
        </p:txBody>
      </p:sp>
      <p:graphicFrame>
        <p:nvGraphicFramePr>
          <p:cNvPr id="8" name="Table 7">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3999499270"/>
              </p:ext>
            </p:extLst>
          </p:nvPr>
        </p:nvGraphicFramePr>
        <p:xfrm>
          <a:off x="1501775" y="1483292"/>
          <a:ext cx="6140784" cy="4383651"/>
        </p:xfrm>
        <a:graphic>
          <a:graphicData uri="http://schemas.openxmlformats.org/drawingml/2006/table">
            <a:tbl>
              <a:tblPr/>
              <a:tblGrid>
                <a:gridCol w="1535196">
                  <a:extLst>
                    <a:ext uri="{9D8B030D-6E8A-4147-A177-3AD203B41FA5}">
                      <a16:colId xmlns:a16="http://schemas.microsoft.com/office/drawing/2014/main" val="1327168404"/>
                    </a:ext>
                  </a:extLst>
                </a:gridCol>
                <a:gridCol w="1535196">
                  <a:extLst>
                    <a:ext uri="{9D8B030D-6E8A-4147-A177-3AD203B41FA5}">
                      <a16:colId xmlns:a16="http://schemas.microsoft.com/office/drawing/2014/main" val="1428853597"/>
                    </a:ext>
                  </a:extLst>
                </a:gridCol>
                <a:gridCol w="1535196">
                  <a:extLst>
                    <a:ext uri="{9D8B030D-6E8A-4147-A177-3AD203B41FA5}">
                      <a16:colId xmlns:a16="http://schemas.microsoft.com/office/drawing/2014/main" val="2169601708"/>
                    </a:ext>
                  </a:extLst>
                </a:gridCol>
                <a:gridCol w="1535196">
                  <a:extLst>
                    <a:ext uri="{9D8B030D-6E8A-4147-A177-3AD203B41FA5}">
                      <a16:colId xmlns:a16="http://schemas.microsoft.com/office/drawing/2014/main" val="2872432096"/>
                    </a:ext>
                  </a:extLst>
                </a:gridCol>
              </a:tblGrid>
              <a:tr h="968026">
                <a:tc>
                  <a:txBody>
                    <a:bodyPr/>
                    <a:lstStyle/>
                    <a:p>
                      <a:pPr algn="ctr" fontAlgn="t"/>
                      <a:r>
                        <a:rPr lang="fr" sz="1300" b="1" dirty="0">
                          <a:solidFill>
                            <a:srgbClr val="4D4D4D"/>
                          </a:solidFill>
                          <a:effectLst/>
                        </a:rPr>
                        <a:t>TYPE DE MATERIAU</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POIDS APPROXIMATIF (kg)</a:t>
                      </a:r>
                      <a:endParaRPr lang="en-US" sz="1300" b="1" dirty="0">
                        <a:solidFill>
                          <a:srgbClr val="4D4D4D"/>
                        </a:solidFill>
                        <a:effectLst/>
                      </a:endParaRPr>
                    </a:p>
                    <a:p>
                      <a:pPr algn="ctr" fontAlgn="t"/>
                      <a:r>
                        <a:rPr lang="fr" sz="1300" b="1" dirty="0">
                          <a:solidFill>
                            <a:srgbClr val="4D4D4D"/>
                          </a:solidFill>
                          <a:effectLst/>
                        </a:rPr>
                        <a:t>De BOQ</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CARBONE </a:t>
                      </a:r>
                      <a:r>
                        <a:rPr lang="fr" sz="1400" b="1" dirty="0" smtClean="0"/>
                        <a:t>intrinsèque</a:t>
                      </a:r>
                      <a:r>
                        <a:rPr lang="fr" sz="1300" b="1" dirty="0" smtClean="0">
                          <a:solidFill>
                            <a:srgbClr val="4D4D4D"/>
                          </a:solidFill>
                          <a:effectLst/>
                        </a:rPr>
                        <a:t>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INTENSITÉ ( </a:t>
                      </a:r>
                      <a:r>
                        <a:rPr lang="fr" sz="1300" b="1" kern="1200" dirty="0">
                          <a:solidFill>
                            <a:srgbClr val="4D4D4D"/>
                          </a:solidFill>
                          <a:effectLst/>
                          <a:latin typeface="+mn-lt"/>
                          <a:ea typeface="+mn-ea"/>
                          <a:cs typeface="+mn-cs"/>
                        </a:rPr>
                        <a:t>kgCO </a:t>
                      </a:r>
                      <a:r>
                        <a:rPr lang="fr" sz="1300" b="1" kern="1200" baseline="-25000" dirty="0">
                          <a:solidFill>
                            <a:srgbClr val="4D4D4D"/>
                          </a:solidFill>
                          <a:effectLst/>
                          <a:latin typeface="+mn-lt"/>
                          <a:ea typeface="+mn-ea"/>
                          <a:cs typeface="+mn-cs"/>
                        </a:rPr>
                        <a:t>2 </a:t>
                      </a:r>
                      <a:r>
                        <a:rPr lang="fr" sz="1300" b="1" kern="1200" dirty="0">
                          <a:solidFill>
                            <a:srgbClr val="4D4D4D"/>
                          </a:solidFill>
                          <a:effectLst/>
                          <a:latin typeface="+mn-lt"/>
                          <a:ea typeface="+mn-ea"/>
                          <a:cs typeface="+mn-cs"/>
                        </a:rPr>
                        <a:t>eq </a:t>
                      </a:r>
                      <a:r>
                        <a:rPr lang="fr" sz="1300" b="1" dirty="0">
                          <a:solidFill>
                            <a:srgbClr val="4D4D4D"/>
                          </a:solidFill>
                          <a:effectLst/>
                        </a:rPr>
                        <a:t>/kg)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De la nomenclature</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CARBONE </a:t>
                      </a:r>
                      <a:r>
                        <a:rPr lang="fr" sz="1400" b="1" dirty="0" smtClean="0"/>
                        <a:t>intrinsèque</a:t>
                      </a:r>
                      <a:r>
                        <a:rPr lang="fr" sz="1300" b="1" dirty="0" smtClean="0">
                          <a:solidFill>
                            <a:srgbClr val="4D4D4D"/>
                          </a:solidFill>
                          <a:effectLst/>
                        </a:rPr>
                        <a:t> </a:t>
                      </a:r>
                      <a:r>
                        <a:rPr lang="fr" sz="1300" b="1" dirty="0">
                          <a:solidFill>
                            <a:srgbClr val="4D4D4D"/>
                          </a:solidFill>
                          <a:effectLst/>
                        </a:rPr>
                        <a:t>( </a:t>
                      </a:r>
                      <a:r>
                        <a:rPr lang="fr" sz="1300" b="1" kern="1200" dirty="0">
                          <a:solidFill>
                            <a:srgbClr val="4D4D4D"/>
                          </a:solidFill>
                          <a:effectLst/>
                          <a:latin typeface="+mn-lt"/>
                          <a:ea typeface="+mn-ea"/>
                          <a:cs typeface="+mn-cs"/>
                        </a:rPr>
                        <a:t>kgCO </a:t>
                      </a:r>
                      <a:r>
                        <a:rPr lang="fr" sz="1300" b="1" kern="1200" baseline="-25000" dirty="0">
                          <a:solidFill>
                            <a:srgbClr val="4D4D4D"/>
                          </a:solidFill>
                          <a:effectLst/>
                          <a:latin typeface="+mn-lt"/>
                          <a:ea typeface="+mn-ea"/>
                          <a:cs typeface="+mn-cs"/>
                        </a:rPr>
                        <a:t>2 </a:t>
                      </a:r>
                      <a:r>
                        <a:rPr lang="fr" sz="1300" b="1" kern="1200" dirty="0">
                          <a:solidFill>
                            <a:srgbClr val="4D4D4D"/>
                          </a:solidFill>
                          <a:effectLst/>
                          <a:latin typeface="+mn-lt"/>
                          <a:ea typeface="+mn-ea"/>
                          <a:cs typeface="+mn-cs"/>
                        </a:rPr>
                        <a:t>eq </a:t>
                      </a:r>
                      <a:r>
                        <a:rPr lang="fr" sz="1300" b="1" dirty="0">
                          <a:solidFill>
                            <a:srgbClr val="4D4D4D"/>
                          </a:solidFill>
                          <a:effectLst/>
                        </a:rPr>
                        <a:t>)</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614431746"/>
                  </a:ext>
                </a:extLst>
              </a:tr>
              <a:tr h="353948">
                <a:tc gridSpan="4">
                  <a:txBody>
                    <a:bodyPr/>
                    <a:lstStyle/>
                    <a:p>
                      <a:pPr algn="ctr" fontAlgn="t"/>
                      <a:r>
                        <a:rPr lang="fr" sz="1300" b="1" dirty="0">
                          <a:solidFill>
                            <a:srgbClr val="4D4D4D"/>
                          </a:solidFill>
                          <a:effectLst/>
                        </a:rPr>
                        <a:t>Fenêtres et vitrage</a:t>
                      </a:r>
                      <a:endParaRPr lang="en-US" sz="13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92000">
                <a:tc>
                  <a:txBody>
                    <a:bodyPr/>
                    <a:lstStyle/>
                    <a:p>
                      <a:pPr algn="ctr" fontAlgn="t"/>
                      <a:r>
                        <a:rPr lang="fr" sz="1300" dirty="0" err="1">
                          <a:solidFill>
                            <a:srgbClr val="4D4D4D"/>
                          </a:solidFill>
                          <a:effectLst/>
                        </a:rPr>
                        <a:t>en aluminium </a:t>
                      </a:r>
                      <a:r>
                        <a:rPr lang="fr" sz="1300" dirty="0">
                          <a:solidFill>
                            <a:srgbClr val="4D4D4D"/>
                          </a:solidFill>
                          <a:effectLst/>
                        </a:rPr>
                        <a:t>– peinte en usine</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smtClean="0">
                          <a:solidFill>
                            <a:schemeClr val="tx1"/>
                          </a:solidFill>
                          <a:effectLst/>
                        </a:rPr>
                        <a:t>288</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9.16</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2 638</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9503513"/>
                  </a:ext>
                </a:extLst>
              </a:tr>
              <a:tr h="504000">
                <a:tc>
                  <a:txBody>
                    <a:bodyPr/>
                    <a:lstStyle/>
                    <a:p>
                      <a:pPr algn="ctr" fontAlgn="t"/>
                      <a:r>
                        <a:rPr lang="fr" sz="1300" dirty="0">
                          <a:solidFill>
                            <a:srgbClr val="4D4D4D"/>
                          </a:solidFill>
                          <a:effectLst/>
                        </a:rPr>
                        <a:t>Verre flotté</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a:solidFill>
                            <a:schemeClr val="tx1"/>
                          </a:solidFill>
                          <a:effectLst/>
                        </a:rPr>
                        <a:t>450</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0,91</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409</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1006424"/>
                  </a:ext>
                </a:extLst>
              </a:tr>
              <a:tr h="360000">
                <a:tc gridSpan="4">
                  <a:txBody>
                    <a:bodyPr/>
                    <a:lstStyle/>
                    <a:p>
                      <a:pPr algn="ctr" fontAlgn="t"/>
                      <a:r>
                        <a:rPr lang="fr" sz="1300" b="1" dirty="0">
                          <a:solidFill>
                            <a:schemeClr val="tx1"/>
                          </a:solidFill>
                          <a:effectLst/>
                        </a:rPr>
                        <a:t>revêtement mural</a:t>
                      </a:r>
                      <a:endParaRPr lang="en-US" sz="1300" dirty="0">
                        <a:solidFill>
                          <a:schemeClr val="tx1"/>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3954820213"/>
                  </a:ext>
                </a:extLst>
              </a:tr>
              <a:tr h="540000">
                <a:tc>
                  <a:txBody>
                    <a:bodyPr/>
                    <a:lstStyle/>
                    <a:p>
                      <a:pPr algn="ctr" fontAlgn="t"/>
                      <a:r>
                        <a:rPr lang="fr" sz="1300" dirty="0">
                          <a:solidFill>
                            <a:schemeClr val="tx1"/>
                          </a:solidFill>
                          <a:effectLst/>
                        </a:rPr>
                        <a:t>Placage de brique</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13 780</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0,21</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2 894</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4718336"/>
                  </a:ext>
                </a:extLst>
              </a:tr>
              <a:tr h="504000">
                <a:tc>
                  <a:txBody>
                    <a:bodyPr/>
                    <a:lstStyle/>
                    <a:p>
                      <a:pPr algn="ctr" fontAlgn="t"/>
                      <a:r>
                        <a:rPr lang="fr" sz="1300" dirty="0">
                          <a:solidFill>
                            <a:schemeClr val="tx1"/>
                          </a:solidFill>
                          <a:effectLst/>
                        </a:rPr>
                        <a:t>Plaque </a:t>
                      </a:r>
                      <a:r>
                        <a:rPr lang="fr" sz="1300" dirty="0" err="1">
                          <a:solidFill>
                            <a:schemeClr val="tx1"/>
                          </a:solidFill>
                          <a:effectLst/>
                        </a:rPr>
                        <a:t>en fibrociment</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a:solidFill>
                            <a:schemeClr val="tx1"/>
                          </a:solidFill>
                          <a:effectLst/>
                        </a:rPr>
                        <a:t>2 940</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0,554</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1 629</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0484632"/>
                  </a:ext>
                </a:extLst>
              </a:tr>
            </a:tbl>
          </a:graphicData>
        </a:graphic>
      </p:graphicFrame>
      <p:grpSp>
        <p:nvGrpSpPr>
          <p:cNvPr id="2" name="Groupe 1">
            <a:extLst>
              <a:ext uri="{FF2B5EF4-FFF2-40B4-BE49-F238E27FC236}">
                <a16:creationId xmlns:a16="http://schemas.microsoft.com/office/drawing/2014/main" id="{CA471D2A-9384-3ED4-22DC-25EED83C1E91}"/>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27B0031E-92BC-67ED-8CFB-0FFF57788135}"/>
                </a:ext>
              </a:extLst>
            </p:cNvPr>
            <p:cNvPicPr>
              <a:picLocks noChangeAspect="1"/>
            </p:cNvPicPr>
            <p:nvPr/>
          </p:nvPicPr>
          <p:blipFill>
            <a:blip r:embed="rId2"/>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13E83513-C7FD-A02E-A743-79767793CAC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96FDFCCF-5313-2D57-23DF-7F7038BA604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889105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ECF32B36-7D32-F7FE-5DC7-E4D04D1839EB}"/>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F9710696-2D4B-348F-A980-08E819AA2183}"/>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B802B1CD-9213-BF9C-10D9-6640D1F5FA2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5" name="Rectangle 24">
              <a:extLst>
                <a:ext uri="{FF2B5EF4-FFF2-40B4-BE49-F238E27FC236}">
                  <a16:creationId xmlns:a16="http://schemas.microsoft.com/office/drawing/2014/main" id="{3B2C5D75-07E0-D05C-B55A-BAD26B05960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24" name="Picture 2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21372" y="4445666"/>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z="1000" smtClean="0"/>
              <a:t>17</a:t>
            </a:fld>
            <a:endParaRPr lang="en-US" sz="1000"/>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dirty="0"/>
              <a:t>C.1.1 – CARBONE INTRINSÈQUE</a:t>
            </a:r>
            <a:endParaRPr lang="it-IT" sz="2400" dirty="0"/>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757565"/>
            <a:ext cx="18473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
            </a:r>
            <a:br>
              <a:rPr kumimoji="0" lang="en-US" altLang="en-US" sz="1400" b="0" i="0" u="none" strike="noStrike" cap="none" normalizeH="0" baseline="0">
                <a:ln>
                  <a:noFill/>
                </a:ln>
                <a:solidFill>
                  <a:schemeClr val="tx1"/>
                </a:solidFill>
                <a:effectLst/>
                <a:latin typeface="Arial" panose="020B0604020202020204" pitchFamily="34" charset="0"/>
              </a:rPr>
            </a:br>
            <a:endParaRPr kumimoji="0" lang="en-US" altLang="en-US" sz="14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mc:Choice xmlns:a14="http://schemas.microsoft.com/office/drawing/2010/main" Requires="a14">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457199" y="1072110"/>
                <a:ext cx="8599267" cy="1730357"/>
              </a:xfrm>
              <a:prstGeom prst="rect">
                <a:avLst/>
              </a:prstGeom>
              <a:noFill/>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600" b="1" dirty="0">
                    <a:cs typeface="Calibri" panose="020F0502020204030204" pitchFamily="34" charset="0"/>
                  </a:rPr>
                  <a:t>Calculer le carbone total </a:t>
                </a:r>
                <a:r>
                  <a:rPr lang="fr" sz="1600" b="1" dirty="0"/>
                  <a:t>intrinsèque</a:t>
                </a:r>
                <a:r>
                  <a:rPr lang="fr" sz="1600" b="1" dirty="0" smtClean="0">
                    <a:cs typeface="Calibri" panose="020F0502020204030204" pitchFamily="34" charset="0"/>
                  </a:rPr>
                  <a:t> </a:t>
                </a:r>
                <a:r>
                  <a:rPr lang="fr" sz="1600" b="1" dirty="0">
                    <a:cs typeface="Calibri" panose="020F0502020204030204" pitchFamily="34" charset="0"/>
                  </a:rPr>
                  <a:t>du bâtiment</a:t>
                </a:r>
                <a:endParaRPr lang="en-US" sz="1600" b="1" dirty="0">
                  <a:cs typeface="Calibri" panose="020F0502020204030204" pitchFamily="34" charset="0"/>
                </a:endParaRPr>
              </a:p>
              <a:p>
                <a:pPr marL="0" indent="0">
                  <a:buFont typeface="Arial" panose="020B0604020202020204" pitchFamily="34" charset="0"/>
                  <a:buNone/>
                </a:pPr>
                <a:endParaRPr lang="en-US" sz="1600" dirty="0">
                  <a:solidFill>
                    <a:prstClr val="black"/>
                  </a:solidFill>
                  <a:cs typeface="Calibri" panose="020F0502020204030204" pitchFamily="34" charset="0"/>
                </a:endParaRPr>
              </a:p>
              <a:p>
                <a:pPr marL="0" indent="0">
                  <a:buNone/>
                </a:pPr>
                <a14:m>
                  <m:oMath xmlns:m="http://schemas.openxmlformats.org/officeDocument/2006/math">
                    <m:r>
                      <a:rPr lang="en-US" sz="1600" i="1" smtClean="0">
                        <a:solidFill>
                          <a:schemeClr val="tx1"/>
                        </a:solidFill>
                        <a:latin typeface="Cambria Math" panose="02040503050406030204" pitchFamily="18" charset="0"/>
                      </a:rPr>
                      <m:t>(6,595</m:t>
                    </m:r>
                    <m:r>
                      <a:rPr lang="en-US" sz="1600" b="0" i="1" smtClean="0">
                        <a:solidFill>
                          <a:schemeClr val="tx1"/>
                        </a:solidFill>
                        <a:latin typeface="Cambria Math" panose="02040503050406030204" pitchFamily="18" charset="0"/>
                      </a:rPr>
                      <m:t> </m:t>
                    </m:r>
                    <m:r>
                      <a:rPr lang="en-US" sz="1600" i="1" smtClean="0">
                        <a:solidFill>
                          <a:schemeClr val="tx1"/>
                        </a:solidFill>
                        <a:latin typeface="Cambria Math" panose="02040503050406030204" pitchFamily="18" charset="0"/>
                      </a:rPr>
                      <m:t>+</m:t>
                    </m:r>
                    <m:r>
                      <m:rPr>
                        <m:nor/>
                      </m:rPr>
                      <a:rPr lang="en-US" sz="1600" dirty="0"/>
                      <m:t>178</m:t>
                    </m:r>
                  </m:oMath>
                </a14:m>
                <a:r>
                  <a:rPr lang="fr" sz="1600" dirty="0"/>
                  <a:t>+ 1 570 + 6 536 + 2 638 + 409 + 2 894 + 1 629 </a:t>
                </a:r>
                <a:r>
                  <a:rPr lang="fr" sz="1600" dirty="0">
                    <a:solidFill>
                      <a:srgbClr val="FF0000"/>
                    </a:solidFill>
                  </a:rPr>
                  <a:t>) = </a:t>
                </a:r>
                <a:r>
                  <a:rPr lang="fr" sz="1600" b="1" u="sng" dirty="0">
                    <a:solidFill>
                      <a:srgbClr val="FF0000"/>
                    </a:solidFill>
                    <a:effectLst>
                      <a:outerShdw blurRad="38100" dist="38100" dir="2700000" algn="tl">
                        <a:srgbClr val="000000">
                          <a:alpha val="43137"/>
                        </a:srgbClr>
                      </a:outerShdw>
                    </a:effectLst>
                  </a:rPr>
                  <a:t>27 449</a:t>
                </a:r>
                <a:r>
                  <a:rPr lang="fr" sz="1600" b="1" u="sng" dirty="0">
                    <a:solidFill>
                      <a:srgbClr val="FF0000"/>
                    </a:solidFill>
                  </a:rPr>
                  <a:t> </a:t>
                </a:r>
                <a:r>
                  <a:rPr lang="fr" sz="1600" b="1" dirty="0">
                    <a:solidFill>
                      <a:srgbClr val="4D4D4D"/>
                    </a:solidFill>
                  </a:rPr>
                  <a:t>kgCO </a:t>
                </a:r>
                <a:r>
                  <a:rPr lang="fr" sz="1600" b="1" baseline="-25000" dirty="0">
                    <a:solidFill>
                      <a:srgbClr val="4D4D4D"/>
                    </a:solidFill>
                  </a:rPr>
                  <a:t>2 </a:t>
                </a:r>
                <a:r>
                  <a:rPr lang="fr" sz="1600" b="1" dirty="0">
                    <a:solidFill>
                      <a:srgbClr val="4D4D4D"/>
                    </a:solidFill>
                  </a:rPr>
                  <a:t>éq</a:t>
                </a:r>
                <a:endParaRPr lang="en-US" sz="1600" dirty="0">
                  <a:solidFill>
                    <a:srgbClr val="4D4D4D"/>
                  </a:solidFill>
                </a:endParaRPr>
              </a:p>
              <a:p>
                <a:pPr marL="0" indent="0">
                  <a:buNone/>
                </a:pPr>
                <a:endParaRPr lang="en-US" sz="1600" dirty="0">
                  <a:solidFill>
                    <a:srgbClr val="4D4D4D"/>
                  </a:solidFill>
                </a:endParaRPr>
              </a:p>
            </p:txBody>
          </p:sp>
        </mc:Choice>
        <mc:Fallback>
          <p:sp>
            <p:nvSpPr>
              <p:cNvPr id="8" name="Segnaposto contenuto 2">
                <a:extLst>
                  <a:ext uri="{FF2B5EF4-FFF2-40B4-BE49-F238E27FC236}">
                    <a16:creationId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457199" y="1072110"/>
                <a:ext cx="8599267" cy="1730357"/>
              </a:xfrm>
              <a:prstGeom prst="rect">
                <a:avLst/>
              </a:prstGeom>
              <a:blipFill>
                <a:blip r:embed="rId4"/>
                <a:stretch>
                  <a:fillRect l="-354" t="-1056"/>
                </a:stretch>
              </a:blipFill>
            </p:spPr>
            <p:txBody>
              <a:bodyPr/>
              <a:lstStyle/>
              <a:p>
                <a:r>
                  <a:rPr lang="fr-FR">
                    <a:noFill/>
                  </a:rPr>
                  <a:t> </a:t>
                </a:r>
              </a:p>
            </p:txBody>
          </p:sp>
        </mc:Fallback>
      </mc:AlternateContent>
      <p:sp>
        <p:nvSpPr>
          <p:cNvPr id="9" name="Rectangle 8"/>
          <p:cNvSpPr/>
          <p:nvPr/>
        </p:nvSpPr>
        <p:spPr>
          <a:xfrm>
            <a:off x="8087419" y="900000"/>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4</a:t>
            </a:r>
            <a:endParaRPr lang="el-GR" dirty="0"/>
          </a:p>
        </p:txBody>
      </p:sp>
      <p:sp>
        <p:nvSpPr>
          <p:cNvPr id="11" name="Rectangle 10"/>
          <p:cNvSpPr/>
          <p:nvPr/>
        </p:nvSpPr>
        <p:spPr>
          <a:xfrm>
            <a:off x="8087419" y="2752210"/>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5</a:t>
            </a:r>
            <a:endParaRPr lang="el-GR" dirty="0"/>
          </a:p>
        </p:txBody>
      </p:sp>
      <p:sp>
        <p:nvSpPr>
          <p:cNvPr id="12" name="Rectangle 11"/>
          <p:cNvSpPr/>
          <p:nvPr/>
        </p:nvSpPr>
        <p:spPr>
          <a:xfrm>
            <a:off x="8087419" y="3740888"/>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6</a:t>
            </a:r>
            <a:endParaRPr lang="el-GR" dirty="0"/>
          </a:p>
        </p:txBody>
      </p:sp>
      <p:sp>
        <p:nvSpPr>
          <p:cNvPr id="3" name="Rectangle 2"/>
          <p:cNvSpPr/>
          <p:nvPr/>
        </p:nvSpPr>
        <p:spPr>
          <a:xfrm>
            <a:off x="457200" y="2941705"/>
            <a:ext cx="2970237" cy="338554"/>
          </a:xfrm>
          <a:prstGeom prst="rect">
            <a:avLst/>
          </a:prstGeom>
        </p:spPr>
        <p:txBody>
          <a:bodyPr wrap="none">
            <a:spAutoFit/>
          </a:bodyPr>
          <a:lstStyle/>
          <a:p>
            <a:r>
              <a:rPr lang="fr" sz="1600" b="1" dirty="0">
                <a:cs typeface="Calibri" panose="020F0502020204030204" pitchFamily="34" charset="0"/>
              </a:rPr>
              <a:t>Surface utile intérieure </a:t>
            </a:r>
            <a:r>
              <a:rPr lang="fr" sz="1600" dirty="0">
                <a:cs typeface="Calibri" panose="020F0502020204030204" pitchFamily="34" charset="0"/>
              </a:rPr>
              <a:t>: </a:t>
            </a:r>
            <a:r>
              <a:rPr lang="fr" sz="1600" b="1" u="sng" dirty="0">
                <a:cs typeface="Calibri" panose="020F0502020204030204" pitchFamily="34" charset="0"/>
              </a:rPr>
              <a:t>195 m </a:t>
            </a:r>
            <a:r>
              <a:rPr lang="fr" sz="1600" b="1" u="sng" baseline="30000" dirty="0">
                <a:cs typeface="Calibri" panose="020F0502020204030204" pitchFamily="34" charset="0"/>
              </a:rPr>
              <a:t>2</a:t>
            </a:r>
            <a:r>
              <a:rPr lang="fr" sz="1600" b="1" u="sng" dirty="0">
                <a:cs typeface="Calibri" panose="020F0502020204030204" pitchFamily="34" charset="0"/>
              </a:rPr>
              <a:t> </a:t>
            </a:r>
            <a:endParaRPr lang="en-US" sz="1600" b="1" u="sng" dirty="0">
              <a:cs typeface="Calibri" panose="020F0502020204030204" pitchFamily="34" charset="0"/>
            </a:endParaRPr>
          </a:p>
        </p:txBody>
      </p:sp>
      <p:grpSp>
        <p:nvGrpSpPr>
          <p:cNvPr id="13" name="Group 12"/>
          <p:cNvGrpSpPr/>
          <p:nvPr/>
        </p:nvGrpSpPr>
        <p:grpSpPr>
          <a:xfrm>
            <a:off x="1061468" y="4603371"/>
            <a:ext cx="7119545" cy="1423697"/>
            <a:chOff x="-8274492" y="1178783"/>
            <a:chExt cx="7119545" cy="1423697"/>
          </a:xfrm>
        </p:grpSpPr>
        <p:sp>
          <p:nvSpPr>
            <p:cNvPr id="14" name="TextBox 13"/>
            <p:cNvSpPr txBox="1"/>
            <p:nvPr/>
          </p:nvSpPr>
          <p:spPr>
            <a:xfrm>
              <a:off x="-8274492" y="2063059"/>
              <a:ext cx="1952522" cy="400110"/>
            </a:xfrm>
            <a:prstGeom prst="rect">
              <a:avLst/>
            </a:prstGeom>
            <a:noFill/>
          </p:spPr>
          <p:txBody>
            <a:bodyPr wrap="none" rtlCol="0">
              <a:spAutoFit/>
            </a:bodyPr>
            <a:lstStyle/>
            <a:p>
              <a:r>
                <a:rPr lang="fr" sz="2000" b="1" dirty="0"/>
                <a:t>27 449</a:t>
              </a:r>
              <a:r>
                <a:rPr lang="fr" sz="2000" dirty="0">
                  <a:solidFill>
                    <a:srgbClr val="FF0000"/>
                  </a:solidFill>
                </a:rPr>
                <a:t> </a:t>
              </a:r>
              <a:r>
                <a:rPr lang="fr" sz="2000" b="1" dirty="0">
                  <a:solidFill>
                    <a:srgbClr val="4D4D4D"/>
                  </a:solidFill>
                </a:rPr>
                <a:t>kgCO </a:t>
              </a:r>
              <a:r>
                <a:rPr lang="fr" sz="2000" b="1" baseline="-25000" dirty="0">
                  <a:solidFill>
                    <a:srgbClr val="4D4D4D"/>
                  </a:solidFill>
                </a:rPr>
                <a:t>2 </a:t>
              </a:r>
              <a:r>
                <a:rPr lang="fr" sz="2000" b="1" dirty="0">
                  <a:solidFill>
                    <a:srgbClr val="4D4D4D"/>
                  </a:solidFill>
                </a:rPr>
                <a:t>éq</a:t>
              </a:r>
              <a:endParaRPr lang="en-US" sz="2000" baseline="-25000" dirty="0">
                <a:solidFill>
                  <a:srgbClr val="FF0000"/>
                </a:solidFill>
              </a:endParaRPr>
            </a:p>
          </p:txBody>
        </p:sp>
        <p:sp>
          <p:nvSpPr>
            <p:cNvPr id="15" name="Rectangle 14"/>
            <p:cNvSpPr/>
            <p:nvPr/>
          </p:nvSpPr>
          <p:spPr>
            <a:xfrm>
              <a:off x="-5771822" y="1833039"/>
              <a:ext cx="494046"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Rectangle 15"/>
            <p:cNvSpPr/>
            <p:nvPr/>
          </p:nvSpPr>
          <p:spPr>
            <a:xfrm>
              <a:off x="-3973359" y="1833039"/>
              <a:ext cx="465191"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ounded Rectangle 16"/>
            <p:cNvSpPr/>
            <p:nvPr/>
          </p:nvSpPr>
          <p:spPr>
            <a:xfrm>
              <a:off x="-8124818" y="1205375"/>
              <a:ext cx="2043245" cy="720823"/>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sz="1600" b="1" dirty="0">
                  <a:solidFill>
                    <a:schemeClr val="tx1"/>
                  </a:solidFill>
                  <a:effectLst>
                    <a:outerShdw blurRad="38100" dist="38100" dir="2700000" algn="tl">
                      <a:srgbClr val="000000">
                        <a:alpha val="43137"/>
                      </a:srgbClr>
                    </a:outerShdw>
                  </a:effectLst>
                </a:rPr>
                <a:t>Carbone </a:t>
              </a:r>
              <a:r>
                <a:rPr lang="fr" sz="1600" b="1" dirty="0"/>
                <a:t>intrinsèque</a:t>
              </a:r>
              <a:r>
                <a:rPr lang="fr" sz="1600" b="1" dirty="0" smtClean="0">
                  <a:solidFill>
                    <a:schemeClr val="tx1"/>
                  </a:solidFill>
                  <a:effectLst>
                    <a:outerShdw blurRad="38100" dist="38100" dir="2700000" algn="tl">
                      <a:srgbClr val="000000">
                        <a:alpha val="43137"/>
                      </a:srgbClr>
                    </a:outerShdw>
                  </a:effectLst>
                </a:rPr>
                <a:t> </a:t>
              </a:r>
              <a:r>
                <a:rPr lang="fr" sz="1600" b="1" dirty="0">
                  <a:solidFill>
                    <a:schemeClr val="tx1"/>
                  </a:solidFill>
                  <a:effectLst>
                    <a:outerShdw blurRad="38100" dist="38100" dir="2700000" algn="tl">
                      <a:srgbClr val="000000">
                        <a:alpha val="43137"/>
                      </a:srgbClr>
                    </a:outerShdw>
                  </a:effectLst>
                </a:rPr>
                <a:t>total</a:t>
              </a:r>
              <a:endParaRPr lang="en-US" sz="1600" b="1" dirty="0">
                <a:solidFill>
                  <a:schemeClr val="tx1"/>
                </a:solidFill>
                <a:effectLst>
                  <a:outerShdw blurRad="38100" dist="38100" dir="2700000" algn="tl">
                    <a:srgbClr val="000000">
                      <a:alpha val="43137"/>
                    </a:srgbClr>
                  </a:outerShdw>
                </a:effectLst>
              </a:endParaRPr>
            </a:p>
          </p:txBody>
        </p:sp>
        <p:sp>
          <p:nvSpPr>
            <p:cNvPr id="18" name="TextBox 17"/>
            <p:cNvSpPr txBox="1"/>
            <p:nvPr/>
          </p:nvSpPr>
          <p:spPr>
            <a:xfrm>
              <a:off x="-5208002" y="2063059"/>
              <a:ext cx="857927" cy="400110"/>
            </a:xfrm>
            <a:prstGeom prst="rect">
              <a:avLst/>
            </a:prstGeom>
            <a:noFill/>
          </p:spPr>
          <p:txBody>
            <a:bodyPr wrap="none" rtlCol="0">
              <a:spAutoFit/>
            </a:bodyPr>
            <a:lstStyle/>
            <a:p>
              <a:r>
                <a:rPr lang="fr" sz="2000" b="1" dirty="0"/>
                <a:t>195 </a:t>
              </a:r>
              <a:r>
                <a:rPr lang="fr" sz="2000" b="1" baseline="30000" dirty="0"/>
                <a:t>m2</a:t>
              </a:r>
            </a:p>
          </p:txBody>
        </p:sp>
        <p:sp>
          <p:nvSpPr>
            <p:cNvPr id="19" name="TextBox 18"/>
            <p:cNvSpPr txBox="1"/>
            <p:nvPr/>
          </p:nvSpPr>
          <p:spPr>
            <a:xfrm>
              <a:off x="-3509822" y="2063059"/>
              <a:ext cx="2354875" cy="400110"/>
            </a:xfrm>
            <a:prstGeom prst="rect">
              <a:avLst/>
            </a:prstGeom>
            <a:noFill/>
          </p:spPr>
          <p:txBody>
            <a:bodyPr wrap="none" rtlCol="0">
              <a:spAutoFit/>
            </a:bodyPr>
            <a:lstStyle/>
            <a:p>
              <a:r>
                <a:rPr lang="fr" sz="2000" b="1" u="sng" dirty="0">
                  <a:solidFill>
                    <a:srgbClr val="FF0000"/>
                  </a:solidFill>
                  <a:effectLst>
                    <a:outerShdw blurRad="38100" dist="38100" dir="2700000" algn="tl">
                      <a:srgbClr val="000000">
                        <a:alpha val="43137"/>
                      </a:srgbClr>
                    </a:outerShdw>
                  </a:effectLst>
                </a:rPr>
                <a:t>115.1</a:t>
              </a:r>
              <a:r>
                <a:rPr lang="fr" sz="2000" b="1" u="sng" dirty="0">
                  <a:effectLst>
                    <a:outerShdw blurRad="38100" dist="38100" dir="2700000" algn="tl">
                      <a:srgbClr val="000000">
                        <a:alpha val="43137"/>
                      </a:srgbClr>
                    </a:outerShdw>
                  </a:effectLst>
                </a:rPr>
                <a:t> </a:t>
              </a:r>
              <a:r>
                <a:rPr lang="fr" sz="2000" b="1" u="sng" dirty="0">
                  <a:solidFill>
                    <a:srgbClr val="FF0000"/>
                  </a:solidFill>
                  <a:effectLst>
                    <a:outerShdw blurRad="38100" dist="38100" dir="2700000" algn="tl">
                      <a:srgbClr val="000000">
                        <a:alpha val="43137"/>
                      </a:srgbClr>
                    </a:outerShdw>
                  </a:effectLst>
                </a:rPr>
                <a:t>kgCO </a:t>
              </a:r>
              <a:r>
                <a:rPr lang="fr" sz="2000" b="1" u="sng" baseline="-25000" dirty="0">
                  <a:solidFill>
                    <a:srgbClr val="FF0000"/>
                  </a:solidFill>
                  <a:effectLst>
                    <a:outerShdw blurRad="38100" dist="38100" dir="2700000" algn="tl">
                      <a:srgbClr val="000000">
                        <a:alpha val="43137"/>
                      </a:srgbClr>
                    </a:outerShdw>
                  </a:effectLst>
                </a:rPr>
                <a:t>2 </a:t>
              </a:r>
              <a:r>
                <a:rPr lang="fr" sz="2000" b="1" u="sng" dirty="0">
                  <a:solidFill>
                    <a:srgbClr val="FF0000"/>
                  </a:solidFill>
                  <a:effectLst>
                    <a:outerShdw blurRad="38100" dist="38100" dir="2700000" algn="tl">
                      <a:srgbClr val="000000">
                        <a:alpha val="43137"/>
                      </a:srgbClr>
                    </a:outerShdw>
                  </a:effectLst>
                </a:rPr>
                <a:t>éq /m </a:t>
              </a:r>
              <a:r>
                <a:rPr lang="fr" sz="2000" b="1" u="sng" baseline="30000" dirty="0">
                  <a:solidFill>
                    <a:srgbClr val="FF0000"/>
                  </a:solidFill>
                  <a:effectLst>
                    <a:outerShdw blurRad="38100" dist="38100" dir="2700000" algn="tl">
                      <a:srgbClr val="000000">
                        <a:alpha val="43137"/>
                      </a:srgbClr>
                    </a:outerShdw>
                  </a:effectLst>
                </a:rPr>
                <a:t>2</a:t>
              </a:r>
              <a:endParaRPr lang="en-US" sz="2000" b="1" u="sng" baseline="30000" dirty="0">
                <a:solidFill>
                  <a:srgbClr val="FF0000"/>
                </a:solidFill>
                <a:effectLst>
                  <a:outerShdw blurRad="38100" dist="38100" dir="2700000" algn="tl">
                    <a:srgbClr val="000000">
                      <a:alpha val="43137"/>
                    </a:srgbClr>
                  </a:outerShdw>
                </a:effectLst>
              </a:endParaRPr>
            </a:p>
          </p:txBody>
        </p:sp>
        <p:grpSp>
          <p:nvGrpSpPr>
            <p:cNvPr id="20" name="Group 19"/>
            <p:cNvGrpSpPr/>
            <p:nvPr/>
          </p:nvGrpSpPr>
          <p:grpSpPr>
            <a:xfrm>
              <a:off x="-5397910" y="1178783"/>
              <a:ext cx="1969514" cy="747415"/>
              <a:chOff x="-5327574" y="1178783"/>
              <a:chExt cx="1969514" cy="747415"/>
            </a:xfrm>
          </p:grpSpPr>
          <p:pic>
            <p:nvPicPr>
              <p:cNvPr id="2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68442" y="1178783"/>
                <a:ext cx="987119" cy="74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5327574" y="1205375"/>
                <a:ext cx="1969514" cy="584775"/>
              </a:xfrm>
              <a:prstGeom prst="rect">
                <a:avLst/>
              </a:prstGeom>
            </p:spPr>
            <p:txBody>
              <a:bodyPr wrap="none">
                <a:spAutoFit/>
              </a:bodyPr>
              <a:lstStyle/>
              <a:p>
                <a:r>
                  <a:rPr lang="fr" sz="1600" b="1" dirty="0"/>
                  <a:t>interne utile</a:t>
                </a:r>
              </a:p>
              <a:p>
                <a:pPr algn="ctr"/>
                <a:r>
                  <a:rPr lang="fr" sz="1600" b="1" dirty="0"/>
                  <a:t>surface de plancher</a:t>
                </a:r>
                <a:endParaRPr lang="en-US" sz="1600" b="1" dirty="0"/>
              </a:p>
            </p:txBody>
          </p:sp>
        </p:grpSp>
      </p:grpSp>
      <p:sp>
        <p:nvSpPr>
          <p:cNvPr id="23" name="Segnaposto contenuto 2">
            <a:extLst>
              <a:ext uri="{FF2B5EF4-FFF2-40B4-BE49-F238E27FC236}">
                <a16:creationId xmlns:a16="http://schemas.microsoft.com/office/drawing/2014/main" id="{86F2EB93-A63A-4210-B86A-E5FCAD7D8D7F}"/>
              </a:ext>
            </a:extLst>
          </p:cNvPr>
          <p:cNvSpPr txBox="1">
            <a:spLocks/>
          </p:cNvSpPr>
          <p:nvPr/>
        </p:nvSpPr>
        <p:spPr>
          <a:xfrm>
            <a:off x="457200" y="3830258"/>
            <a:ext cx="7630219" cy="4612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600" b="1" dirty="0">
                <a:cs typeface="Calibri" panose="020F0502020204030204" pitchFamily="34" charset="0"/>
              </a:rPr>
              <a:t>Calculer le total des équivalents de dioxyde de carbone </a:t>
            </a:r>
            <a:r>
              <a:rPr lang="fr" sz="1600" b="1" dirty="0"/>
              <a:t>intrinsèque</a:t>
            </a:r>
            <a:r>
              <a:rPr lang="fr" sz="1600" b="1" dirty="0" smtClean="0">
                <a:cs typeface="Calibri" panose="020F0502020204030204" pitchFamily="34" charset="0"/>
              </a:rPr>
              <a:t> </a:t>
            </a:r>
            <a:r>
              <a:rPr lang="fr" sz="1600" b="1" dirty="0"/>
              <a:t>par surface au sol utile interne</a:t>
            </a:r>
            <a:endParaRPr lang="en-US" sz="1600" dirty="0">
              <a:cs typeface="Calibri" panose="020F0502020204030204" pitchFamily="34" charset="0"/>
            </a:endParaRPr>
          </a:p>
          <a:p>
            <a:pPr marL="0" indent="0">
              <a:buFont typeface="Arial" panose="020B0604020202020204" pitchFamily="34" charset="0"/>
              <a:buNone/>
            </a:pPr>
            <a:endParaRPr lang="en-US" sz="1600" dirty="0">
              <a:cs typeface="Calibri" panose="020F0502020204030204" pitchFamily="34" charset="0"/>
            </a:endParaRPr>
          </a:p>
        </p:txBody>
      </p:sp>
    </p:spTree>
    <p:extLst>
      <p:ext uri="{BB962C8B-B14F-4D97-AF65-F5344CB8AC3E}">
        <p14:creationId xmlns:p14="http://schemas.microsoft.com/office/powerpoint/2010/main" val="3679155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EXERCER</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18</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dirty="0"/>
              <a:t>C.1.1 – CARBONE INTRINSÈQUE</a:t>
            </a:r>
            <a:endParaRPr lang="it-IT" sz="2400" dirty="0"/>
          </a:p>
        </p:txBody>
      </p:sp>
      <p:grpSp>
        <p:nvGrpSpPr>
          <p:cNvPr id="2" name="Groupe 1">
            <a:extLst>
              <a:ext uri="{FF2B5EF4-FFF2-40B4-BE49-F238E27FC236}">
                <a16:creationId xmlns:a16="http://schemas.microsoft.com/office/drawing/2014/main" id="{DCAE1B95-5A37-AD04-795A-BA51BF64B398}"/>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62DAA0AE-588B-BFC0-89A6-2F8DA5F12CCA}"/>
                </a:ext>
              </a:extLst>
            </p:cNvPr>
            <p:cNvPicPr>
              <a:picLocks noChangeAspect="1"/>
            </p:cNvPicPr>
            <p:nvPr/>
          </p:nvPicPr>
          <p:blipFill>
            <a:blip r:embed="rId2"/>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6ED7F8C8-92AC-BE99-748D-81E1614B98E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15763A1F-7A13-7B56-75D9-0ACE96412DD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56632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79894"/>
          </a:xfrm>
        </p:spPr>
        <p:txBody>
          <a:bodyPr/>
          <a:lstStyle/>
          <a:p>
            <a:fld id="{243FB592-B9A9-49AA-A86F-4031F7B97808}" type="slidenum">
              <a:rPr lang="en-US" smtClean="0"/>
              <a:t>19</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dirty="0"/>
              <a:t>C.1.1 – CARBONE INTRINSÈQUE</a:t>
            </a:r>
            <a:endParaRPr lang="it-IT" sz="2400" dirty="0"/>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7" name="Group 6"/>
          <p:cNvGrpSpPr/>
          <p:nvPr/>
        </p:nvGrpSpPr>
        <p:grpSpPr>
          <a:xfrm>
            <a:off x="314960" y="733477"/>
            <a:ext cx="8514080" cy="1109629"/>
            <a:chOff x="314960" y="4369673"/>
            <a:chExt cx="8514080" cy="1040502"/>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les équivalents de dioxyde de carbone </a:t>
              </a:r>
              <a:r>
                <a:rPr lang="fr" sz="2000" b="1" dirty="0"/>
                <a:t>intrinsèque </a:t>
              </a:r>
              <a:r>
                <a:rPr lang="fr" sz="2000" b="1" dirty="0"/>
                <a:t>par surface de plancher utile interne d' un nouveau bâtiment de 200 m </a:t>
              </a:r>
              <a:r>
                <a:rPr lang="fr" sz="2000" b="1" baseline="30000" dirty="0"/>
                <a:t>2</a:t>
              </a:r>
              <a:endParaRPr lang="en-GB" sz="2000" b="1" baseline="30000"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063" y="4369673"/>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1" name="Rectangle 10"/>
          <p:cNvSpPr/>
          <p:nvPr/>
        </p:nvSpPr>
        <p:spPr>
          <a:xfrm>
            <a:off x="7642391" y="2041400"/>
            <a:ext cx="1403857"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à 3</a:t>
            </a:r>
            <a:endParaRPr lang="el-GR" dirty="0"/>
          </a:p>
        </p:txBody>
      </p:sp>
      <p:graphicFrame>
        <p:nvGraphicFramePr>
          <p:cNvPr id="13" name="Table 12">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3137724977"/>
              </p:ext>
            </p:extLst>
          </p:nvPr>
        </p:nvGraphicFramePr>
        <p:xfrm>
          <a:off x="395925" y="2000787"/>
          <a:ext cx="6841112" cy="3798094"/>
        </p:xfrm>
        <a:graphic>
          <a:graphicData uri="http://schemas.openxmlformats.org/drawingml/2006/table">
            <a:tbl>
              <a:tblPr/>
              <a:tblGrid>
                <a:gridCol w="1710278">
                  <a:extLst>
                    <a:ext uri="{9D8B030D-6E8A-4147-A177-3AD203B41FA5}">
                      <a16:colId xmlns:a16="http://schemas.microsoft.com/office/drawing/2014/main" val="1327168404"/>
                    </a:ext>
                  </a:extLst>
                </a:gridCol>
                <a:gridCol w="1710278">
                  <a:extLst>
                    <a:ext uri="{9D8B030D-6E8A-4147-A177-3AD203B41FA5}">
                      <a16:colId xmlns:a16="http://schemas.microsoft.com/office/drawing/2014/main" val="1428853597"/>
                    </a:ext>
                  </a:extLst>
                </a:gridCol>
                <a:gridCol w="1710278">
                  <a:extLst>
                    <a:ext uri="{9D8B030D-6E8A-4147-A177-3AD203B41FA5}">
                      <a16:colId xmlns:a16="http://schemas.microsoft.com/office/drawing/2014/main" val="2169601708"/>
                    </a:ext>
                  </a:extLst>
                </a:gridCol>
                <a:gridCol w="1710278">
                  <a:extLst>
                    <a:ext uri="{9D8B030D-6E8A-4147-A177-3AD203B41FA5}">
                      <a16:colId xmlns:a16="http://schemas.microsoft.com/office/drawing/2014/main" val="2872432096"/>
                    </a:ext>
                  </a:extLst>
                </a:gridCol>
              </a:tblGrid>
              <a:tr h="968026">
                <a:tc>
                  <a:txBody>
                    <a:bodyPr/>
                    <a:lstStyle/>
                    <a:p>
                      <a:pPr algn="l" fontAlgn="t"/>
                      <a:r>
                        <a:rPr lang="fr" sz="1300" b="1" dirty="0">
                          <a:solidFill>
                            <a:srgbClr val="4D4D4D"/>
                          </a:solidFill>
                          <a:effectLst/>
                        </a:rPr>
                        <a:t>TYPE DE MATERIAU</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POIDS APPROXIMATIF (kg)</a:t>
                      </a:r>
                      <a:endParaRPr lang="en-US" sz="1300" b="1" dirty="0">
                        <a:solidFill>
                          <a:srgbClr val="4D4D4D"/>
                        </a:solidFill>
                        <a:effectLst/>
                      </a:endParaRPr>
                    </a:p>
                    <a:p>
                      <a:pPr algn="ctr" fontAlgn="t"/>
                      <a:r>
                        <a:rPr lang="fr" sz="1300" b="1" dirty="0">
                          <a:solidFill>
                            <a:srgbClr val="4D4D4D"/>
                          </a:solidFill>
                          <a:effectLst/>
                        </a:rPr>
                        <a:t>De </a:t>
                      </a:r>
                      <a:r>
                        <a:rPr lang="fr" sz="1300" b="1" dirty="0" err="1">
                          <a:solidFill>
                            <a:srgbClr val="4D4D4D"/>
                          </a:solidFill>
                          <a:effectLst/>
                        </a:rPr>
                        <a:t>BoQ</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CARBONE </a:t>
                      </a:r>
                      <a:r>
                        <a:rPr lang="fr" sz="1400" b="1" dirty="0" smtClean="0"/>
                        <a:t>intrinsèque</a:t>
                      </a:r>
                      <a:r>
                        <a:rPr lang="fr" sz="1300" b="1" dirty="0" smtClean="0">
                          <a:solidFill>
                            <a:srgbClr val="4D4D4D"/>
                          </a:solidFill>
                          <a:effectLst/>
                        </a:rPr>
                        <a:t> </a:t>
                      </a:r>
                      <a:r>
                        <a:rPr lang="fr" sz="1300" b="1" dirty="0">
                          <a:solidFill>
                            <a:srgbClr val="4D4D4D"/>
                          </a:solidFill>
                          <a:effectLst/>
                        </a:rPr>
                        <a:t>( </a:t>
                      </a:r>
                      <a:r>
                        <a:rPr lang="fr" sz="1300" b="1" kern="1200" dirty="0">
                          <a:solidFill>
                            <a:srgbClr val="4D4D4D"/>
                          </a:solidFill>
                          <a:effectLst/>
                          <a:latin typeface="+mn-lt"/>
                          <a:ea typeface="+mn-ea"/>
                          <a:cs typeface="+mn-cs"/>
                        </a:rPr>
                        <a:t>kgCO </a:t>
                      </a:r>
                      <a:r>
                        <a:rPr lang="fr" sz="1300" b="1" kern="1200" baseline="-50000" dirty="0">
                          <a:solidFill>
                            <a:srgbClr val="4D4D4D"/>
                          </a:solidFill>
                          <a:effectLst/>
                          <a:latin typeface="+mn-lt"/>
                          <a:ea typeface="+mn-ea"/>
                          <a:cs typeface="+mn-cs"/>
                        </a:rPr>
                        <a:t>2 </a:t>
                      </a:r>
                      <a:r>
                        <a:rPr lang="fr" sz="1300" b="1" kern="1200" dirty="0">
                          <a:solidFill>
                            <a:srgbClr val="4D4D4D"/>
                          </a:solidFill>
                          <a:effectLst/>
                          <a:latin typeface="+mn-lt"/>
                          <a:ea typeface="+mn-ea"/>
                          <a:cs typeface="+mn-cs"/>
                        </a:rPr>
                        <a:t>eq </a:t>
                      </a:r>
                      <a:r>
                        <a:rPr lang="fr" sz="1300" b="1" dirty="0">
                          <a:solidFill>
                            <a:srgbClr val="4D4D4D"/>
                          </a:solidFill>
                          <a:effectLst/>
                        </a:rPr>
                        <a:t>/kg)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De la nomenclature</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CARBONE </a:t>
                      </a:r>
                      <a:r>
                        <a:rPr lang="fr" sz="1400" b="1" dirty="0" smtClean="0"/>
                        <a:t>intrinsèque</a:t>
                      </a:r>
                      <a:r>
                        <a:rPr lang="fr" sz="1300" b="1" dirty="0" smtClean="0">
                          <a:solidFill>
                            <a:srgbClr val="4D4D4D"/>
                          </a:solidFill>
                          <a:effectLst/>
                        </a:rPr>
                        <a:t> </a:t>
                      </a:r>
                      <a:r>
                        <a:rPr lang="fr" sz="1300" b="1" dirty="0">
                          <a:solidFill>
                            <a:srgbClr val="4D4D4D"/>
                          </a:solidFill>
                          <a:effectLst/>
                        </a:rPr>
                        <a:t>( </a:t>
                      </a:r>
                      <a:r>
                        <a:rPr lang="fr" sz="1300" b="1" kern="1200" dirty="0">
                          <a:solidFill>
                            <a:srgbClr val="4D4D4D"/>
                          </a:solidFill>
                          <a:effectLst/>
                          <a:latin typeface="+mn-lt"/>
                          <a:ea typeface="+mn-ea"/>
                          <a:cs typeface="+mn-cs"/>
                        </a:rPr>
                        <a:t>kgCO </a:t>
                      </a:r>
                      <a:r>
                        <a:rPr lang="fr" sz="1300" b="1" kern="1200" baseline="-50000" dirty="0">
                          <a:solidFill>
                            <a:srgbClr val="4D4D4D"/>
                          </a:solidFill>
                          <a:effectLst/>
                          <a:latin typeface="+mn-lt"/>
                          <a:ea typeface="+mn-ea"/>
                          <a:cs typeface="+mn-cs"/>
                        </a:rPr>
                        <a:t>2 </a:t>
                      </a:r>
                      <a:r>
                        <a:rPr lang="fr" sz="1300" b="1" kern="1200" dirty="0">
                          <a:solidFill>
                            <a:srgbClr val="4D4D4D"/>
                          </a:solidFill>
                          <a:effectLst/>
                          <a:latin typeface="+mn-lt"/>
                          <a:ea typeface="+mn-ea"/>
                          <a:cs typeface="+mn-cs"/>
                        </a:rPr>
                        <a:t>eq </a:t>
                      </a:r>
                      <a:r>
                        <a:rPr lang="fr" sz="1300" dirty="0">
                          <a:cs typeface="Calibri" panose="020F0502020204030204" pitchFamily="34" charset="0"/>
                        </a:rPr>
                        <a:t>)</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fr" sz="1300" b="1" dirty="0">
                          <a:solidFill>
                            <a:srgbClr val="4D4D4D"/>
                          </a:solidFill>
                          <a:effectLst/>
                        </a:rPr>
                        <a:t>Sols - béton</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56000">
                <a:tc>
                  <a:txBody>
                    <a:bodyPr/>
                    <a:lstStyle/>
                    <a:p>
                      <a:pPr algn="l" fontAlgn="t"/>
                      <a:r>
                        <a:rPr lang="fr" sz="1300" dirty="0">
                          <a:solidFill>
                            <a:srgbClr val="4D4D4D"/>
                          </a:solidFill>
                          <a:effectLst/>
                        </a:rPr>
                        <a:t>17,5 </a:t>
                      </a:r>
                      <a:r>
                        <a:rPr lang="fr" sz="1300" dirty="0" err="1">
                          <a:solidFill>
                            <a:srgbClr val="4D4D4D"/>
                          </a:solidFill>
                          <a:effectLst/>
                        </a:rPr>
                        <a:t>Mpa </a:t>
                      </a:r>
                      <a:r>
                        <a:rPr lang="fr" sz="1300" dirty="0">
                          <a:solidFill>
                            <a:srgbClr val="4D4D4D"/>
                          </a:solidFill>
                          <a:effectLst/>
                        </a:rPr>
                        <a:t>en dalle de plancher avec bardage allégé</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54 547</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0,124</a:t>
                      </a:r>
                      <a:endParaRPr lang="en-US" sz="1300" dirty="0">
                        <a:solidFill>
                          <a:schemeClr val="tx1"/>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chemeClr val="tx1"/>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9503513"/>
                  </a:ext>
                </a:extLst>
              </a:tr>
              <a:tr h="558641">
                <a:tc>
                  <a:txBody>
                    <a:bodyPr/>
                    <a:lstStyle/>
                    <a:p>
                      <a:pPr algn="l" fontAlgn="t"/>
                      <a:r>
                        <a:rPr lang="fr" sz="1300" dirty="0">
                          <a:solidFill>
                            <a:srgbClr val="4D4D4D"/>
                          </a:solidFill>
                          <a:effectLst/>
                        </a:rPr>
                        <a:t>Fondation en maçonnerie de béton</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1345</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0,136</a:t>
                      </a:r>
                      <a:endParaRPr lang="en-US" sz="1300" dirty="0">
                        <a:solidFill>
                          <a:schemeClr val="tx1"/>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chemeClr val="tx1"/>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2187958"/>
                  </a:ext>
                </a:extLst>
              </a:tr>
              <a:tr h="763334">
                <a:tc>
                  <a:txBody>
                    <a:bodyPr/>
                    <a:lstStyle/>
                    <a:p>
                      <a:pPr algn="l" fontAlgn="t"/>
                      <a:r>
                        <a:rPr lang="fr" sz="1300" dirty="0">
                          <a:solidFill>
                            <a:srgbClr val="4D4D4D"/>
                          </a:solidFill>
                          <a:effectLst/>
                        </a:rPr>
                        <a:t>Acier d'armature pour dalle sur sol et fondation</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810</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1,99</a:t>
                      </a:r>
                      <a:endParaRPr lang="en-US" sz="1300" dirty="0">
                        <a:solidFill>
                          <a:schemeClr val="tx1"/>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chemeClr val="tx1"/>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1006424"/>
                  </a:ext>
                </a:extLst>
              </a:tr>
              <a:tr h="396000">
                <a:tc>
                  <a:txBody>
                    <a:bodyPr/>
                    <a:lstStyle/>
                    <a:p>
                      <a:pPr algn="l" fontAlgn="t"/>
                      <a:r>
                        <a:rPr lang="fr" sz="1300" dirty="0">
                          <a:solidFill>
                            <a:schemeClr val="tx1"/>
                          </a:solidFill>
                          <a:effectLst/>
                        </a:rPr>
                        <a:t>Sol en vinyl</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2 103</a:t>
                      </a:r>
                      <a:endParaRPr lang="en-US" sz="1300" dirty="0">
                        <a:solidFill>
                          <a:schemeClr val="tx1"/>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3.19</a:t>
                      </a:r>
                      <a:endParaRPr lang="en-US" sz="1300" dirty="0">
                        <a:solidFill>
                          <a:schemeClr val="tx1"/>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endParaRPr lang="en-US" sz="1300" dirty="0">
                        <a:solidFill>
                          <a:schemeClr val="tx1"/>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0926061"/>
                  </a:ext>
                </a:extLst>
              </a:tr>
            </a:tbl>
          </a:graphicData>
        </a:graphic>
      </p:graphicFrame>
      <p:grpSp>
        <p:nvGrpSpPr>
          <p:cNvPr id="2" name="Groupe 1">
            <a:extLst>
              <a:ext uri="{FF2B5EF4-FFF2-40B4-BE49-F238E27FC236}">
                <a16:creationId xmlns:a16="http://schemas.microsoft.com/office/drawing/2014/main" id="{48C874AE-C9EB-C6BB-44E1-DBEEC1D05786}"/>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AE80A48A-7532-57C5-7FFE-4101B8803359}"/>
                </a:ext>
              </a:extLst>
            </p:cNvPr>
            <p:cNvPicPr>
              <a:picLocks noChangeAspect="1"/>
            </p:cNvPicPr>
            <p:nvPr/>
          </p:nvPicPr>
          <p:blipFill>
            <a:blip r:embed="rId3"/>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AB2757D5-DB4D-1287-9729-8AEDB80338C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223440AB-611A-B757-4107-6C0B88BEB6C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30214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1"/>
            <a:ext cx="2133600" cy="285750"/>
          </a:xfrm>
        </p:spPr>
        <p:txBody>
          <a:bodyPr/>
          <a:lstStyle/>
          <a:p>
            <a:fld id="{243FB592-B9A9-49AA-A86F-4031F7B97808}" type="slidenum">
              <a:rPr lang="en-US" smtClean="0"/>
              <a:t>2</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t>C.1.1 – CARBONE INTRINSÈQUE</a:t>
            </a:r>
            <a:endParaRPr lang="it-IT" sz="2400" dirty="0"/>
          </a:p>
        </p:txBody>
      </p:sp>
      <p:graphicFrame>
        <p:nvGraphicFramePr>
          <p:cNvPr id="7" name="Tabella 6">
            <a:extLst>
              <a:ext uri="{FF2B5EF4-FFF2-40B4-BE49-F238E27FC236}">
                <a16:creationId xmlns:a16="http://schemas.microsoft.com/office/drawing/2014/main" id="{C970900A-BC0A-8448-846B-521603434073}"/>
              </a:ext>
            </a:extLst>
          </p:cNvPr>
          <p:cNvGraphicFramePr>
            <a:graphicFrameLocks noGrp="1"/>
          </p:cNvGraphicFramePr>
          <p:nvPr>
            <p:extLst>
              <p:ext uri="{D42A27DB-BD31-4B8C-83A1-F6EECF244321}">
                <p14:modId xmlns:p14="http://schemas.microsoft.com/office/powerpoint/2010/main" val="1189792465"/>
              </p:ext>
            </p:extLst>
          </p:nvPr>
        </p:nvGraphicFramePr>
        <p:xfrm>
          <a:off x="558800" y="2206752"/>
          <a:ext cx="8128000" cy="1296797"/>
        </p:xfrm>
        <a:graphic>
          <a:graphicData uri="http://schemas.openxmlformats.org/drawingml/2006/table">
            <a:tbl>
              <a:tblPr firstRow="1" bandRow="1">
                <a:tableStyleId>{F5AB1C69-6EDB-4FF4-983F-18BD219EF322}</a:tableStyleId>
              </a:tblPr>
              <a:tblGrid>
                <a:gridCol w="4052277">
                  <a:extLst>
                    <a:ext uri="{9D8B030D-6E8A-4147-A177-3AD203B41FA5}">
                      <a16:colId xmlns:a16="http://schemas.microsoft.com/office/drawing/2014/main" val="2485450507"/>
                    </a:ext>
                  </a:extLst>
                </a:gridCol>
                <a:gridCol w="4075723">
                  <a:extLst>
                    <a:ext uri="{9D8B030D-6E8A-4147-A177-3AD203B41FA5}">
                      <a16:colId xmlns:a16="http://schemas.microsoft.com/office/drawing/2014/main" val="4179020819"/>
                    </a:ext>
                  </a:extLst>
                </a:gridCol>
              </a:tblGrid>
              <a:tr h="555117">
                <a:tc gridSpan="2">
                  <a:txBody>
                    <a:bodyPr/>
                    <a:lstStyle/>
                    <a:p>
                      <a:pPr algn="ctr">
                        <a:lnSpc>
                          <a:spcPct val="115000"/>
                        </a:lnSpc>
                        <a:spcAft>
                          <a:spcPts val="0"/>
                        </a:spcAft>
                      </a:pPr>
                      <a:r>
                        <a:rPr lang="fr" sz="2400" dirty="0" smtClean="0">
                          <a:effectLst/>
                        </a:rPr>
                        <a:t>C.1.1 – CARBONE </a:t>
                      </a:r>
                      <a:r>
                        <a:rPr lang="fr" sz="2400" dirty="0" smtClean="0"/>
                        <a:t>INTRINSÈQUE</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15000"/>
                        </a:lnSpc>
                        <a:spcAft>
                          <a:spcPts val="0"/>
                        </a:spcAft>
                      </a:pP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205820"/>
                  </a:ext>
                </a:extLst>
              </a:tr>
              <a:tr h="370840">
                <a:tc>
                  <a:txBody>
                    <a:bodyPr/>
                    <a:lstStyle/>
                    <a:p>
                      <a:pPr algn="ctr">
                        <a:lnSpc>
                          <a:spcPct val="115000"/>
                        </a:lnSpc>
                        <a:spcAft>
                          <a:spcPts val="0"/>
                        </a:spcAft>
                      </a:pPr>
                      <a:r>
                        <a:rPr lang="fr" sz="2000" dirty="0">
                          <a:effectLst/>
                        </a:rPr>
                        <a:t>THÈME</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r" sz="2000" dirty="0">
                          <a:effectLst/>
                        </a:rPr>
                        <a:t>CATÉGORIE</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2852143"/>
                  </a:ext>
                </a:extLst>
              </a:tr>
              <a:tr h="370840">
                <a:tc>
                  <a:txBody>
                    <a:bodyPr/>
                    <a:lstStyle/>
                    <a:p>
                      <a:pPr algn="ctr"/>
                      <a:r>
                        <a:rPr lang="fr" sz="1800" dirty="0"/>
                        <a:t>C. Charges environnementales</a:t>
                      </a:r>
                      <a:endParaRPr lang="en-US" sz="1800" dirty="0"/>
                    </a:p>
                  </a:txBody>
                  <a:tcPr/>
                </a:tc>
                <a:tc>
                  <a:txBody>
                    <a:bodyPr/>
                    <a:lstStyle/>
                    <a:p>
                      <a:pPr algn="ctr"/>
                      <a:r>
                        <a:rPr lang="fr" sz="1800" dirty="0"/>
                        <a:t>C.1 Émissions de gaz à effet de serre</a:t>
                      </a:r>
                      <a:endParaRPr lang="en-US" sz="1800" dirty="0"/>
                    </a:p>
                  </a:txBody>
                  <a:tcPr/>
                </a:tc>
                <a:extLst>
                  <a:ext uri="{0D108BD9-81ED-4DB2-BD59-A6C34878D82A}">
                    <a16:rowId xmlns:a16="http://schemas.microsoft.com/office/drawing/2014/main" val="588392747"/>
                  </a:ext>
                </a:extLst>
              </a:tr>
            </a:tbl>
          </a:graphicData>
        </a:graphic>
      </p:graphicFrame>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p:cNvPicPr>
          <p:nvPr/>
        </p:nvPicPr>
        <p:blipFill>
          <a:blip r:embed="rId4"/>
          <a:stretch>
            <a:fillRect/>
          </a:stretch>
        </p:blipFill>
        <p:spPr>
          <a:xfrm>
            <a:off x="3791737" y="3999004"/>
            <a:ext cx="1662126" cy="1662126"/>
          </a:xfrm>
          <a:prstGeom prst="rect">
            <a:avLst/>
          </a:prstGeom>
        </p:spPr>
      </p:pic>
      <p:grpSp>
        <p:nvGrpSpPr>
          <p:cNvPr id="2" name="Groupe 1">
            <a:extLst>
              <a:ext uri="{FF2B5EF4-FFF2-40B4-BE49-F238E27FC236}">
                <a16:creationId xmlns:a16="http://schemas.microsoft.com/office/drawing/2014/main" id="{DD6EF419-65BF-1215-613F-A98BC4EC51F3}"/>
              </a:ext>
            </a:extLst>
          </p:cNvPr>
          <p:cNvGrpSpPr/>
          <p:nvPr/>
        </p:nvGrpSpPr>
        <p:grpSpPr>
          <a:xfrm>
            <a:off x="0" y="5928255"/>
            <a:ext cx="9144000" cy="955142"/>
            <a:chOff x="0" y="5918730"/>
            <a:chExt cx="9144000" cy="955142"/>
          </a:xfrm>
        </p:grpSpPr>
        <p:pic>
          <p:nvPicPr>
            <p:cNvPr id="4" name="Image 3">
              <a:extLst>
                <a:ext uri="{FF2B5EF4-FFF2-40B4-BE49-F238E27FC236}">
                  <a16:creationId xmlns:a16="http://schemas.microsoft.com/office/drawing/2014/main" id="{5C97D096-76A1-4D1B-4701-7159A837C982}"/>
                </a:ext>
              </a:extLst>
            </p:cNvPr>
            <p:cNvPicPr>
              <a:picLocks noChangeAspect="1"/>
            </p:cNvPicPr>
            <p:nvPr/>
          </p:nvPicPr>
          <p:blipFill>
            <a:blip r:embed="rId5"/>
            <a:stretch>
              <a:fillRect/>
            </a:stretch>
          </p:blipFill>
          <p:spPr>
            <a:xfrm>
              <a:off x="304324" y="5918730"/>
              <a:ext cx="1798476" cy="636325"/>
            </a:xfrm>
            <a:prstGeom prst="rect">
              <a:avLst/>
            </a:prstGeom>
          </p:spPr>
        </p:pic>
        <p:sp>
          <p:nvSpPr>
            <p:cNvPr id="10" name="ZoneTexte 9">
              <a:extLst>
                <a:ext uri="{FF2B5EF4-FFF2-40B4-BE49-F238E27FC236}">
                  <a16:creationId xmlns:a16="http://schemas.microsoft.com/office/drawing/2014/main" id="{B3A98EBA-F999-E6DB-6C0A-0F3F4840F50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F281D1F8-738E-F68E-8F39-11914E405D0B}"/>
                </a:ext>
              </a:extLst>
            </p:cNvPr>
            <p:cNvSpPr/>
            <p:nvPr/>
          </p:nvSpPr>
          <p:spPr>
            <a:xfrm>
              <a:off x="0" y="6588122"/>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7364744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7585"/>
            <a:ext cx="2133600" cy="280415"/>
          </a:xfrm>
        </p:spPr>
        <p:txBody>
          <a:bodyPr/>
          <a:lstStyle/>
          <a:p>
            <a:fld id="{243FB592-B9A9-49AA-A86F-4031F7B97808}" type="slidenum">
              <a:rPr lang="en-US" smtClean="0"/>
              <a:t>20</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000" dirty="0"/>
              <a:t>C.1.1 – CARBONE INTRINSÈQUE</a:t>
            </a:r>
            <a:endParaRPr lang="it-IT" sz="2000" dirty="0"/>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7642391" y="1148262"/>
            <a:ext cx="1403857"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à 3</a:t>
            </a:r>
            <a:endParaRPr lang="el-GR" dirty="0"/>
          </a:p>
        </p:txBody>
      </p:sp>
      <p:graphicFrame>
        <p:nvGraphicFramePr>
          <p:cNvPr id="8" name="Table 7">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1148822430"/>
              </p:ext>
            </p:extLst>
          </p:nvPr>
        </p:nvGraphicFramePr>
        <p:xfrm>
          <a:off x="295144" y="1148262"/>
          <a:ext cx="7161460" cy="4104316"/>
        </p:xfrm>
        <a:graphic>
          <a:graphicData uri="http://schemas.openxmlformats.org/drawingml/2006/table">
            <a:tbl>
              <a:tblPr/>
              <a:tblGrid>
                <a:gridCol w="1790365">
                  <a:extLst>
                    <a:ext uri="{9D8B030D-6E8A-4147-A177-3AD203B41FA5}">
                      <a16:colId xmlns:a16="http://schemas.microsoft.com/office/drawing/2014/main" val="1327168404"/>
                    </a:ext>
                  </a:extLst>
                </a:gridCol>
                <a:gridCol w="1790365">
                  <a:extLst>
                    <a:ext uri="{9D8B030D-6E8A-4147-A177-3AD203B41FA5}">
                      <a16:colId xmlns:a16="http://schemas.microsoft.com/office/drawing/2014/main" val="1428853597"/>
                    </a:ext>
                  </a:extLst>
                </a:gridCol>
                <a:gridCol w="1790365">
                  <a:extLst>
                    <a:ext uri="{9D8B030D-6E8A-4147-A177-3AD203B41FA5}">
                      <a16:colId xmlns:a16="http://schemas.microsoft.com/office/drawing/2014/main" val="2169601708"/>
                    </a:ext>
                  </a:extLst>
                </a:gridCol>
                <a:gridCol w="1790365">
                  <a:extLst>
                    <a:ext uri="{9D8B030D-6E8A-4147-A177-3AD203B41FA5}">
                      <a16:colId xmlns:a16="http://schemas.microsoft.com/office/drawing/2014/main" val="2872432096"/>
                    </a:ext>
                  </a:extLst>
                </a:gridCol>
              </a:tblGrid>
              <a:tr h="968026">
                <a:tc>
                  <a:txBody>
                    <a:bodyPr/>
                    <a:lstStyle/>
                    <a:p>
                      <a:pPr algn="l" fontAlgn="t"/>
                      <a:r>
                        <a:rPr lang="fr" sz="1300" b="1" dirty="0">
                          <a:solidFill>
                            <a:srgbClr val="4D4D4D"/>
                          </a:solidFill>
                          <a:effectLst/>
                        </a:rPr>
                        <a:t>TYPE DE MATERIAU</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POIDS APPROXIMATIF (kg)</a:t>
                      </a:r>
                      <a:endParaRPr lang="en-US" sz="1300" b="1" dirty="0">
                        <a:solidFill>
                          <a:srgbClr val="4D4D4D"/>
                        </a:solidFill>
                        <a:effectLst/>
                      </a:endParaRPr>
                    </a:p>
                    <a:p>
                      <a:pPr algn="ctr" fontAlgn="t"/>
                      <a:r>
                        <a:rPr lang="fr" sz="1300" b="1" dirty="0">
                          <a:solidFill>
                            <a:srgbClr val="4D4D4D"/>
                          </a:solidFill>
                          <a:effectLst/>
                        </a:rPr>
                        <a:t>De BOQ</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CARBONE </a:t>
                      </a:r>
                      <a:r>
                        <a:rPr lang="fr-FR" sz="1300" b="1" dirty="0" smtClean="0">
                          <a:solidFill>
                            <a:srgbClr val="4D4D4D"/>
                          </a:solidFill>
                          <a:effectLst/>
                        </a:rPr>
                        <a:t>intrinsèque</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INTENSITÉ ( </a:t>
                      </a:r>
                      <a:r>
                        <a:rPr lang="fr" sz="1300" b="1" kern="1200" dirty="0">
                          <a:solidFill>
                            <a:srgbClr val="4D4D4D"/>
                          </a:solidFill>
                          <a:effectLst/>
                          <a:latin typeface="+mn-lt"/>
                          <a:ea typeface="+mn-ea"/>
                          <a:cs typeface="+mn-cs"/>
                        </a:rPr>
                        <a:t>kgCO </a:t>
                      </a:r>
                      <a:r>
                        <a:rPr lang="fr" sz="1300" b="1" kern="1200" baseline="-25000" dirty="0">
                          <a:solidFill>
                            <a:srgbClr val="4D4D4D"/>
                          </a:solidFill>
                          <a:effectLst/>
                          <a:latin typeface="+mn-lt"/>
                          <a:ea typeface="+mn-ea"/>
                          <a:cs typeface="+mn-cs"/>
                        </a:rPr>
                        <a:t>2 </a:t>
                      </a:r>
                      <a:r>
                        <a:rPr lang="fr" sz="1300" b="1" kern="1200" dirty="0">
                          <a:solidFill>
                            <a:srgbClr val="4D4D4D"/>
                          </a:solidFill>
                          <a:effectLst/>
                          <a:latin typeface="+mn-lt"/>
                          <a:ea typeface="+mn-ea"/>
                          <a:cs typeface="+mn-cs"/>
                        </a:rPr>
                        <a:t>eq </a:t>
                      </a:r>
                      <a:r>
                        <a:rPr lang="fr" sz="1300" b="1" dirty="0">
                          <a:solidFill>
                            <a:srgbClr val="4D4D4D"/>
                          </a:solidFill>
                          <a:effectLst/>
                        </a:rPr>
                        <a:t>/kg)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De la nomenclature</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CARBONE </a:t>
                      </a:r>
                      <a:r>
                        <a:rPr lang="fr-FR" sz="1400" b="1" dirty="0" smtClean="0"/>
                        <a:t>intrinsèque</a:t>
                      </a:r>
                      <a:r>
                        <a:rPr lang="fr" sz="1300" b="1" dirty="0" smtClean="0">
                          <a:solidFill>
                            <a:srgbClr val="4D4D4D"/>
                          </a:solidFill>
                          <a:effectLst/>
                        </a:rPr>
                        <a:t> </a:t>
                      </a:r>
                      <a:r>
                        <a:rPr lang="fr" sz="1300" b="1" dirty="0">
                          <a:solidFill>
                            <a:srgbClr val="4D4D4D"/>
                          </a:solidFill>
                          <a:effectLst/>
                        </a:rPr>
                        <a:t>( </a:t>
                      </a:r>
                      <a:r>
                        <a:rPr lang="fr" sz="1300" b="1" kern="1200" dirty="0">
                          <a:solidFill>
                            <a:srgbClr val="4D4D4D"/>
                          </a:solidFill>
                          <a:effectLst/>
                          <a:latin typeface="+mn-lt"/>
                          <a:ea typeface="+mn-ea"/>
                          <a:cs typeface="+mn-cs"/>
                        </a:rPr>
                        <a:t>kgCO </a:t>
                      </a:r>
                      <a:r>
                        <a:rPr lang="fr" sz="1300" b="1" kern="1200" baseline="-25000" dirty="0">
                          <a:solidFill>
                            <a:srgbClr val="4D4D4D"/>
                          </a:solidFill>
                          <a:effectLst/>
                          <a:latin typeface="+mn-lt"/>
                          <a:ea typeface="+mn-ea"/>
                          <a:cs typeface="+mn-cs"/>
                        </a:rPr>
                        <a:t>2 </a:t>
                      </a:r>
                      <a:r>
                        <a:rPr lang="fr" sz="1300" b="1" kern="1200" dirty="0">
                          <a:solidFill>
                            <a:srgbClr val="4D4D4D"/>
                          </a:solidFill>
                          <a:effectLst/>
                          <a:latin typeface="+mn-lt"/>
                          <a:ea typeface="+mn-ea"/>
                          <a:cs typeface="+mn-cs"/>
                        </a:rPr>
                        <a:t>eq </a:t>
                      </a:r>
                      <a:r>
                        <a:rPr lang="fr" sz="1300" b="1" dirty="0">
                          <a:solidFill>
                            <a:srgbClr val="4D4D4D"/>
                          </a:solidFill>
                          <a:effectLst/>
                        </a:rPr>
                        <a:t>)</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fr" sz="1300" b="1" dirty="0">
                          <a:solidFill>
                            <a:srgbClr val="4D4D4D"/>
                          </a:solidFill>
                          <a:effectLst/>
                        </a:rPr>
                        <a:t>Fenêtres et vitrage</a:t>
                      </a:r>
                      <a:endParaRPr lang="en-US" sz="13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92000">
                <a:tc>
                  <a:txBody>
                    <a:bodyPr/>
                    <a:lstStyle/>
                    <a:p>
                      <a:pPr algn="l" fontAlgn="t"/>
                      <a:r>
                        <a:rPr lang="fr" sz="1300" dirty="0" err="1">
                          <a:solidFill>
                            <a:srgbClr val="4D4D4D"/>
                          </a:solidFill>
                          <a:effectLst/>
                        </a:rPr>
                        <a:t>en aluminium </a:t>
                      </a:r>
                      <a:r>
                        <a:rPr lang="fr" sz="1300" dirty="0">
                          <a:solidFill>
                            <a:srgbClr val="4D4D4D"/>
                          </a:solidFill>
                          <a:effectLst/>
                        </a:rPr>
                        <a:t>– peinte en usine</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strike="noStrike" baseline="0" dirty="0">
                          <a:solidFill>
                            <a:schemeClr val="tx1"/>
                          </a:solidFill>
                          <a:effectLst/>
                        </a:rPr>
                        <a:t>296</a:t>
                      </a:r>
                      <a:endParaRPr lang="en-US" sz="1300" strike="noStrike" baseline="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9.16</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9503513"/>
                  </a:ext>
                </a:extLst>
              </a:tr>
              <a:tr h="504000">
                <a:tc>
                  <a:txBody>
                    <a:bodyPr/>
                    <a:lstStyle/>
                    <a:p>
                      <a:pPr algn="l" fontAlgn="t"/>
                      <a:r>
                        <a:rPr lang="fr" sz="1300" dirty="0">
                          <a:solidFill>
                            <a:srgbClr val="4D4D4D"/>
                          </a:solidFill>
                          <a:effectLst/>
                        </a:rPr>
                        <a:t>Verre flotté</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462</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0,91</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1006424"/>
                  </a:ext>
                </a:extLst>
              </a:tr>
              <a:tr h="360000">
                <a:tc gridSpan="4">
                  <a:txBody>
                    <a:bodyPr/>
                    <a:lstStyle/>
                    <a:p>
                      <a:pPr algn="l" fontAlgn="t"/>
                      <a:r>
                        <a:rPr lang="fr" sz="1300" b="1" dirty="0">
                          <a:solidFill>
                            <a:schemeClr val="tx1"/>
                          </a:solidFill>
                          <a:effectLst/>
                        </a:rPr>
                        <a:t>revêtement mural</a:t>
                      </a:r>
                      <a:endParaRPr lang="en-US" sz="1300" dirty="0">
                        <a:solidFill>
                          <a:schemeClr val="tx1"/>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3954820213"/>
                  </a:ext>
                </a:extLst>
              </a:tr>
              <a:tr h="540000">
                <a:tc>
                  <a:txBody>
                    <a:bodyPr/>
                    <a:lstStyle/>
                    <a:p>
                      <a:pPr algn="l" fontAlgn="t"/>
                      <a:r>
                        <a:rPr lang="fr" sz="1300" dirty="0">
                          <a:solidFill>
                            <a:schemeClr val="tx1"/>
                          </a:solidFill>
                          <a:effectLst/>
                        </a:rPr>
                        <a:t>Placage de brique</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14 133</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0,21</a:t>
                      </a:r>
                      <a:endParaRPr lang="en-US" sz="1300" dirty="0">
                        <a:solidFill>
                          <a:schemeClr val="tx1"/>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4718336"/>
                  </a:ext>
                </a:extLst>
              </a:tr>
              <a:tr h="504000">
                <a:tc>
                  <a:txBody>
                    <a:bodyPr/>
                    <a:lstStyle/>
                    <a:p>
                      <a:pPr algn="l" fontAlgn="t"/>
                      <a:r>
                        <a:rPr lang="fr" sz="1300" dirty="0">
                          <a:solidFill>
                            <a:schemeClr val="tx1"/>
                          </a:solidFill>
                          <a:effectLst/>
                        </a:rPr>
                        <a:t>Plaque </a:t>
                      </a:r>
                      <a:r>
                        <a:rPr lang="fr" sz="1300" dirty="0" err="1">
                          <a:solidFill>
                            <a:schemeClr val="tx1"/>
                          </a:solidFill>
                          <a:effectLst/>
                        </a:rPr>
                        <a:t>en fibrociment</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3 015</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0,554</a:t>
                      </a:r>
                      <a:endParaRPr lang="en-US" sz="1300" dirty="0">
                        <a:solidFill>
                          <a:schemeClr val="tx1"/>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0484632"/>
                  </a:ext>
                </a:extLst>
              </a:tr>
            </a:tbl>
          </a:graphicData>
        </a:graphic>
      </p:graphicFrame>
      <p:grpSp>
        <p:nvGrpSpPr>
          <p:cNvPr id="2" name="Groupe 1">
            <a:extLst>
              <a:ext uri="{FF2B5EF4-FFF2-40B4-BE49-F238E27FC236}">
                <a16:creationId xmlns:a16="http://schemas.microsoft.com/office/drawing/2014/main" id="{28A9DC90-362F-1857-B8CD-9572C9A916F1}"/>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C12C9C95-DED9-2A6D-E8D9-DD9026353418}"/>
                </a:ext>
              </a:extLst>
            </p:cNvPr>
            <p:cNvPicPr>
              <a:picLocks noChangeAspect="1"/>
            </p:cNvPicPr>
            <p:nvPr/>
          </p:nvPicPr>
          <p:blipFill>
            <a:blip r:embed="rId2"/>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C4D80281-2B3A-8030-7C73-9346B10728B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51AA07E5-0C14-7BB5-DD99-9960DDA419B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180196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4630649"/>
          </a:xfrm>
          <a:prstGeom prst="rect">
            <a:avLst/>
          </a:prstGeom>
        </p:spPr>
        <p:txBody>
          <a:bodyPr>
            <a:normAutofit/>
          </a:bodyPr>
          <a:lstStyle/>
          <a:p>
            <a:pPr marL="0" indent="0">
              <a:buNone/>
            </a:pPr>
            <a:r>
              <a:rPr lang="fr-FR" sz="2000" b="1" u="sng" dirty="0">
                <a:latin typeface="Calibri" panose="020F0502020204030204" pitchFamily="34" charset="0"/>
                <a:cs typeface="Calibri" panose="020F0502020204030204" pitchFamily="34" charset="0"/>
              </a:rPr>
              <a:t>CONTEXTE</a:t>
            </a:r>
            <a:endParaRPr lang="en-US" sz="2000" b="1" u="sng" dirty="0">
              <a:latin typeface="Calibri" panose="020F0502020204030204" pitchFamily="34" charset="0"/>
              <a:cs typeface="Calibri" panose="020F0502020204030204" pitchFamily="34" charset="0"/>
            </a:endParaRPr>
          </a:p>
          <a:p>
            <a:pPr marL="0" indent="0">
              <a:buNone/>
            </a:pPr>
            <a:endParaRPr lang="en-US" sz="1200" b="1" u="sng" dirty="0">
              <a:latin typeface="Calibri" panose="020F0502020204030204" pitchFamily="34" charset="0"/>
            </a:endParaRPr>
          </a:p>
          <a:p>
            <a:pPr marL="0" indent="0" algn="just">
              <a:buNone/>
            </a:pPr>
            <a:r>
              <a:rPr lang="fr" sz="2000" dirty="0" smtClean="0"/>
              <a:t>C’ </a:t>
            </a:r>
            <a:r>
              <a:rPr lang="fr" sz="2000" dirty="0"/>
              <a:t>est la quantité d'émissions de gaz à effet de serre (GES) générées par tous les processus associés à la production de matériaux de construction, de l'acquisition des matières premières à la fabrication et à l'assemblage des matériaux de construction à la sortie de </a:t>
            </a:r>
            <a:r>
              <a:rPr lang="fr" sz="2000" dirty="0" smtClean="0"/>
              <a:t>l'usine).</a:t>
            </a:r>
            <a:endParaRPr lang="fr" sz="2000" dirty="0"/>
          </a:p>
          <a:p>
            <a:pPr marL="0" indent="0" algn="just">
              <a:buNone/>
            </a:pPr>
            <a:endParaRPr lang="en-US" sz="2000" dirty="0"/>
          </a:p>
          <a:p>
            <a:pPr marL="0" indent="0" algn="just">
              <a:buNone/>
            </a:pPr>
            <a:endParaRPr lang="en-US" sz="2000" dirty="0"/>
          </a:p>
          <a:p>
            <a:pPr marL="0" indent="0">
              <a:buNone/>
            </a:pPr>
            <a:endParaRPr lang="it-IT" sz="2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3</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C.1.1 – </a:t>
            </a:r>
            <a:r>
              <a:rPr lang="fr" sz="2400" b="1" dirty="0"/>
              <a:t>CARBONE </a:t>
            </a:r>
            <a:r>
              <a:rPr lang="fr" sz="2400" b="1" dirty="0"/>
              <a:t>INTRINSÈQUE</a:t>
            </a:r>
            <a:endParaRPr lang="it-IT" sz="2400" b="1"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stretch>
            <a:fillRect/>
          </a:stretch>
        </p:blipFill>
        <p:spPr>
          <a:xfrm>
            <a:off x="6527680" y="3856406"/>
            <a:ext cx="1581150" cy="1590675"/>
          </a:xfrm>
          <a:prstGeom prst="rect">
            <a:avLst/>
          </a:prstGeom>
        </p:spPr>
      </p:pic>
      <p:sp>
        <p:nvSpPr>
          <p:cNvPr id="4" name="Rectangle 3"/>
          <p:cNvSpPr/>
          <p:nvPr/>
        </p:nvSpPr>
        <p:spPr>
          <a:xfrm>
            <a:off x="268223" y="4147826"/>
            <a:ext cx="6259457" cy="707886"/>
          </a:xfrm>
          <a:prstGeom prst="rect">
            <a:avLst/>
          </a:prstGeom>
        </p:spPr>
        <p:txBody>
          <a:bodyPr wrap="square">
            <a:spAutoFit/>
          </a:bodyPr>
          <a:lstStyle/>
          <a:p>
            <a:r>
              <a:rPr lang="fr" sz="2000" dirty="0"/>
              <a:t>Le carbone intrinsèque est l'empreinte carbone d'un bâtiment avant qu'il ne devienne opérationnel</a:t>
            </a:r>
            <a:endParaRPr lang="it-IT" sz="2000" dirty="0"/>
          </a:p>
        </p:txBody>
      </p:sp>
      <p:grpSp>
        <p:nvGrpSpPr>
          <p:cNvPr id="7" name="Groupe 6">
            <a:extLst>
              <a:ext uri="{FF2B5EF4-FFF2-40B4-BE49-F238E27FC236}">
                <a16:creationId xmlns:a16="http://schemas.microsoft.com/office/drawing/2014/main" id="{9EA8C83B-3316-E655-EFD6-6C462E126072}"/>
              </a:ext>
            </a:extLst>
          </p:cNvPr>
          <p:cNvGrpSpPr/>
          <p:nvPr/>
        </p:nvGrpSpPr>
        <p:grpSpPr>
          <a:xfrm>
            <a:off x="0" y="5928255"/>
            <a:ext cx="9144000" cy="939270"/>
            <a:chOff x="0" y="5918730"/>
            <a:chExt cx="9144000" cy="939270"/>
          </a:xfrm>
        </p:grpSpPr>
        <p:pic>
          <p:nvPicPr>
            <p:cNvPr id="9" name="Image 8">
              <a:extLst>
                <a:ext uri="{FF2B5EF4-FFF2-40B4-BE49-F238E27FC236}">
                  <a16:creationId xmlns:a16="http://schemas.microsoft.com/office/drawing/2014/main" id="{43705FE9-3506-FB04-1094-419169255FCC}"/>
                </a:ext>
              </a:extLst>
            </p:cNvPr>
            <p:cNvPicPr>
              <a:picLocks noChangeAspect="1"/>
            </p:cNvPicPr>
            <p:nvPr/>
          </p:nvPicPr>
          <p:blipFill>
            <a:blip r:embed="rId5"/>
            <a:stretch>
              <a:fillRect/>
            </a:stretch>
          </p:blipFill>
          <p:spPr>
            <a:xfrm>
              <a:off x="304324" y="5918730"/>
              <a:ext cx="1798476" cy="636325"/>
            </a:xfrm>
            <a:prstGeom prst="rect">
              <a:avLst/>
            </a:prstGeom>
          </p:spPr>
        </p:pic>
        <p:sp>
          <p:nvSpPr>
            <p:cNvPr id="10" name="ZoneTexte 9">
              <a:extLst>
                <a:ext uri="{FF2B5EF4-FFF2-40B4-BE49-F238E27FC236}">
                  <a16:creationId xmlns:a16="http://schemas.microsoft.com/office/drawing/2014/main" id="{7C8D28EE-FDC2-72AA-A4ED-BA0802817F0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365B4333-6129-ABA6-2A7C-A2DB59818C3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551190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4970791"/>
          </a:xfrm>
          <a:prstGeom prst="rect">
            <a:avLst/>
          </a:prstGeom>
        </p:spPr>
        <p:txBody>
          <a:bodyPr>
            <a:normAutofit/>
          </a:bodyPr>
          <a:lstStyle/>
          <a:p>
            <a:pPr marL="0" indent="0">
              <a:buNone/>
            </a:pPr>
            <a:r>
              <a:rPr lang="fr-FR" sz="2000" b="1" u="sng" dirty="0">
                <a:latin typeface="Calibri" panose="020F0502020204030204" pitchFamily="34" charset="0"/>
                <a:cs typeface="Calibri" panose="020F0502020204030204" pitchFamily="34" charset="0"/>
              </a:rPr>
              <a:t>CONTEXTE</a:t>
            </a:r>
            <a:endParaRPr lang="en-US" sz="2000" b="1" u="sng" dirty="0">
              <a:latin typeface="Calibri" panose="020F0502020204030204" pitchFamily="34" charset="0"/>
            </a:endParaRPr>
          </a:p>
          <a:p>
            <a:pPr marL="0" indent="0">
              <a:buNone/>
            </a:pPr>
            <a:endParaRPr lang="en-GB" sz="1200" dirty="0"/>
          </a:p>
          <a:p>
            <a:pPr marL="0" indent="0">
              <a:buNone/>
            </a:pPr>
            <a:r>
              <a:rPr lang="fr" sz="2000" dirty="0"/>
              <a:t>La plupart des impacts du cycle de vie (plus de 90 %) concernent les émissions du berceau à la porte et les émissions de CO </a:t>
            </a:r>
            <a:r>
              <a:rPr lang="fr" sz="2000" baseline="-25000" dirty="0"/>
              <a:t>2 </a:t>
            </a:r>
            <a:r>
              <a:rPr lang="fr" sz="2000" dirty="0"/>
              <a:t>.</a:t>
            </a:r>
            <a:endParaRPr lang="en-GB" sz="2000" dirty="0"/>
          </a:p>
          <a:p>
            <a:pPr marL="0" indent="0">
              <a:buNone/>
            </a:pPr>
            <a:endParaRPr lang="en-GB" sz="1400" dirty="0"/>
          </a:p>
          <a:p>
            <a:pPr marL="0" indent="0">
              <a:buNone/>
            </a:pPr>
            <a:r>
              <a:rPr lang="fr" sz="2000" dirty="0"/>
              <a:t>Le transport vers le chantier représente environ 7 % de plus, tandis que des montants récurrents seront également ajoutés lors de l'entretien et du remplacement de certains éléments, au besoin.</a:t>
            </a:r>
            <a:endParaRPr lang="en-GB" sz="2000" dirty="0"/>
          </a:p>
          <a:p>
            <a:pPr marL="0" indent="0">
              <a:buNone/>
            </a:pPr>
            <a:endParaRPr lang="en-GB" sz="1400" dirty="0"/>
          </a:p>
          <a:p>
            <a:pPr marL="0" indent="0">
              <a:buNone/>
            </a:pPr>
            <a:r>
              <a:rPr lang="fr" sz="2000" dirty="0"/>
              <a:t>La démolition finale en fin de vie d'un bâtiment peut représenter environ 1 % des impacts du cycle de vie, selon la gestion des déchets .</a:t>
            </a:r>
          </a:p>
          <a:p>
            <a:pPr marL="0" indent="0">
              <a:buNone/>
            </a:pPr>
            <a:endParaRPr lang="en-US" sz="2400" dirty="0"/>
          </a:p>
          <a:p>
            <a:pPr marL="0" indent="0">
              <a:buNone/>
            </a:pPr>
            <a:endParaRPr lang="en-GB" sz="2400" dirty="0"/>
          </a:p>
          <a:p>
            <a:pPr marL="0" indent="0">
              <a:buNone/>
            </a:pPr>
            <a:endParaRPr lang="it-IT" sz="2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4</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C.1.1 – CARBONE INTRINSÈQUE</a:t>
            </a:r>
            <a:endParaRPr lang="it-IT" sz="2400" b="1"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C9421719-269A-4E63-12CF-B3D3A57AE541}"/>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8AD1D07B-A221-BBD0-4B8A-98A9000F8422}"/>
                </a:ext>
              </a:extLst>
            </p:cNvPr>
            <p:cNvPicPr>
              <a:picLocks noChangeAspect="1"/>
            </p:cNvPicPr>
            <p:nvPr/>
          </p:nvPicPr>
          <p:blipFill>
            <a:blip r:embed="rId4"/>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67B81BC0-86A3-3EE8-DC96-B0CB04091EF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4E1C0327-5B3E-FB59-0FA9-B56A059D6E5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771723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5023955"/>
          </a:xfrm>
          <a:prstGeom prst="rect">
            <a:avLst/>
          </a:prstGeom>
        </p:spPr>
        <p:txBody>
          <a:bodyPr>
            <a:normAutofit/>
          </a:bodyPr>
          <a:lstStyle/>
          <a:p>
            <a:pPr marL="0" indent="0">
              <a:buNone/>
            </a:pPr>
            <a:r>
              <a:rPr lang="fr" sz="2400" b="1" u="sng" dirty="0">
                <a:latin typeface="Calibri" panose="020F0502020204030204" pitchFamily="34" charset="0"/>
                <a:cs typeface="Calibri" panose="020F0502020204030204" pitchFamily="34" charset="0"/>
              </a:rPr>
              <a:t>CONTEXTE</a:t>
            </a:r>
          </a:p>
          <a:p>
            <a:pPr marL="0" indent="0">
              <a:buNone/>
            </a:pPr>
            <a:endParaRPr lang="en-US" sz="1200" b="1" u="sng" dirty="0">
              <a:latin typeface="Calibri" panose="020F0502020204030204" pitchFamily="34" charset="0"/>
            </a:endParaRPr>
          </a:p>
          <a:p>
            <a:pPr marL="0" indent="0" algn="just">
              <a:buNone/>
            </a:pPr>
            <a:r>
              <a:rPr lang="fr" sz="2000" dirty="0"/>
              <a:t>La métrique utilisée pour le carbone incorporé est le potentiel de réchauffement global (GWP) quantifié en kilogrammes d'équivalent CO </a:t>
            </a:r>
            <a:r>
              <a:rPr lang="fr" sz="2000" baseline="-25000" dirty="0"/>
              <a:t>2 </a:t>
            </a:r>
            <a:r>
              <a:rPr lang="fr" sz="2000" dirty="0"/>
              <a:t>(kgCO2eq) puis normalisé par unité de surface au sol (kgCO </a:t>
            </a:r>
            <a:r>
              <a:rPr lang="fr" sz="2000" baseline="-25000" dirty="0"/>
              <a:t>2 </a:t>
            </a:r>
            <a:r>
              <a:rPr lang="fr" sz="2000" dirty="0"/>
              <a:t>eq/m </a:t>
            </a:r>
            <a:r>
              <a:rPr lang="fr" sz="2000" baseline="30000" dirty="0"/>
              <a:t>2 </a:t>
            </a:r>
            <a:r>
              <a:rPr lang="fr" sz="2000" dirty="0"/>
              <a:t>).</a:t>
            </a:r>
            <a:endParaRPr lang="en-GB" sz="2000" dirty="0"/>
          </a:p>
          <a:p>
            <a:pPr marL="0" indent="0" algn="just">
              <a:buNone/>
            </a:pPr>
            <a:endParaRPr lang="en-GB" sz="1200" dirty="0"/>
          </a:p>
          <a:p>
            <a:pPr marL="0" indent="0" algn="just">
              <a:buNone/>
            </a:pPr>
            <a:r>
              <a:rPr lang="fr" sz="2000" dirty="0"/>
              <a:t>La masse « équivalente » ( </a:t>
            </a:r>
            <a:r>
              <a:rPr lang="fr" sz="2000" dirty="0" err="1"/>
              <a:t>eq ) de CO </a:t>
            </a:r>
            <a:r>
              <a:rPr lang="fr" sz="2000" baseline="-25000" dirty="0"/>
              <a:t>2 </a:t>
            </a:r>
            <a:r>
              <a:rPr lang="fr" sz="2000" dirty="0"/>
              <a:t>est utilisée pour exprimer les impacts équivalents de tous les gaz à effet de serre, y compris le principal contributeur aux émissions de CO </a:t>
            </a:r>
            <a:endParaRPr lang="en-GB" sz="2000" dirty="0"/>
          </a:p>
          <a:p>
            <a:pPr algn="just"/>
            <a:r>
              <a:rPr lang="fr" sz="2000" dirty="0"/>
              <a:t>GWP du CO </a:t>
            </a:r>
            <a:r>
              <a:rPr lang="fr" sz="2000" baseline="-25000" dirty="0"/>
              <a:t>2 </a:t>
            </a:r>
            <a:r>
              <a:rPr lang="fr" sz="2000" dirty="0"/>
              <a:t>=1 (par définition)</a:t>
            </a:r>
            <a:endParaRPr lang="en-GB" sz="2000" dirty="0"/>
          </a:p>
          <a:p>
            <a:pPr lvl="0"/>
            <a:r>
              <a:rPr lang="fr" sz="2000" dirty="0"/>
              <a:t>GWP pour le méthane CH </a:t>
            </a:r>
            <a:r>
              <a:rPr lang="fr" sz="2000" baseline="-25000" dirty="0"/>
              <a:t>4 </a:t>
            </a:r>
            <a:r>
              <a:rPr lang="fr" sz="2000" dirty="0"/>
              <a:t>= 25 (GWP sur 100 ans est 25 fois celui du CO </a:t>
            </a:r>
            <a:r>
              <a:rPr lang="fr" sz="2000" baseline="-25000" dirty="0"/>
              <a:t>2 </a:t>
            </a:r>
            <a:r>
              <a:rPr lang="fr" sz="2000" dirty="0"/>
              <a:t>)</a:t>
            </a:r>
            <a:endParaRPr lang="en-GB" sz="2000" dirty="0"/>
          </a:p>
          <a:p>
            <a:r>
              <a:rPr lang="fr" sz="2000" dirty="0"/>
              <a:t>GWP pour le protoxyde d'azote N </a:t>
            </a:r>
            <a:r>
              <a:rPr lang="fr" sz="2000" baseline="-25000" dirty="0"/>
              <a:t>2 </a:t>
            </a:r>
            <a:r>
              <a:rPr lang="fr" sz="2000" dirty="0"/>
              <a:t>O = 298 (GWP sur 100 ans est 298 fois celui du CO </a:t>
            </a:r>
            <a:r>
              <a:rPr lang="fr" sz="2000" baseline="-25000" dirty="0"/>
              <a:t>2 </a:t>
            </a:r>
            <a:r>
              <a:rPr lang="fr" sz="2000" dirty="0"/>
              <a:t>)</a:t>
            </a:r>
            <a:endParaRPr lang="en-GB" sz="2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5</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C.1.1 – CARBONE INTRINSÈQUE</a:t>
            </a:r>
            <a:endParaRPr lang="it-IT" sz="2400" b="1"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A35C387C-81EF-403A-7B27-F230D0C3AAF2}"/>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ABCAFACA-6948-DDAA-0C22-E5BC817E30FB}"/>
                </a:ext>
              </a:extLst>
            </p:cNvPr>
            <p:cNvPicPr>
              <a:picLocks noChangeAspect="1"/>
            </p:cNvPicPr>
            <p:nvPr/>
          </p:nvPicPr>
          <p:blipFill>
            <a:blip r:embed="rId4"/>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439E5ECB-9973-DAB1-C0F1-7CF91363B30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6F59175F-6E5D-924C-4B11-B8F5D6E23E6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166681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5089843"/>
          </a:xfrm>
          <a:prstGeom prst="rect">
            <a:avLst/>
          </a:prstGeom>
        </p:spPr>
        <p:txBody>
          <a:bodyPr>
            <a:normAutofit/>
          </a:bodyPr>
          <a:lstStyle/>
          <a:p>
            <a:pPr marL="0" indent="0">
              <a:buNone/>
            </a:pPr>
            <a:r>
              <a:rPr lang="fr" sz="2400" b="1" u="sng" dirty="0">
                <a:latin typeface="Calibri" panose="020F0502020204030204" pitchFamily="34" charset="0"/>
                <a:cs typeface="Calibri" panose="020F0502020204030204" pitchFamily="34" charset="0"/>
              </a:rPr>
              <a:t>INDICATEUR</a:t>
            </a:r>
            <a:r>
              <a:rPr lang="fr" sz="2400" b="1" dirty="0">
                <a:latin typeface="Calibri" panose="020F0502020204030204" pitchFamily="34" charset="0"/>
                <a:cs typeface="Calibri" panose="020F0502020204030204" pitchFamily="34" charset="0"/>
              </a:rPr>
              <a:t> </a:t>
            </a: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6</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3525561180"/>
              </p:ext>
            </p:extLst>
          </p:nvPr>
        </p:nvGraphicFramePr>
        <p:xfrm>
          <a:off x="504528" y="1813774"/>
          <a:ext cx="8182272" cy="119380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1236900">
                  <a:extLst>
                    <a:ext uri="{9D8B030D-6E8A-4147-A177-3AD203B41FA5}">
                      <a16:colId xmlns:a16="http://schemas.microsoft.com/office/drawing/2014/main" val="125890587"/>
                    </a:ext>
                  </a:extLst>
                </a:gridCol>
                <a:gridCol w="1536569">
                  <a:extLst>
                    <a:ext uri="{9D8B030D-6E8A-4147-A177-3AD203B41FA5}">
                      <a16:colId xmlns:a16="http://schemas.microsoft.com/office/drawing/2014/main" val="2093439941"/>
                    </a:ext>
                  </a:extLst>
                </a:gridCol>
                <a:gridCol w="2672499">
                  <a:extLst>
                    <a:ext uri="{9D8B030D-6E8A-4147-A177-3AD203B41FA5}">
                      <a16:colId xmlns:a16="http://schemas.microsoft.com/office/drawing/2014/main" val="1306176470"/>
                    </a:ext>
                  </a:extLst>
                </a:gridCol>
              </a:tblGrid>
              <a:tr h="370840">
                <a:tc>
                  <a:txBody>
                    <a:bodyPr/>
                    <a:lstStyle/>
                    <a:p>
                      <a:r>
                        <a:rPr lang="fr" sz="1600" dirty="0" err="1"/>
                        <a:t>Description</a:t>
                      </a:r>
                      <a:endParaRPr lang="it-IT" sz="1600" dirty="0"/>
                    </a:p>
                  </a:txBody>
                  <a:tcPr/>
                </a:tc>
                <a:tc>
                  <a:txBody>
                    <a:bodyPr/>
                    <a:lstStyle/>
                    <a:p>
                      <a:r>
                        <a:rPr lang="fr" sz="1600" dirty="0"/>
                        <a:t>Unité</a:t>
                      </a:r>
                    </a:p>
                  </a:txBody>
                  <a:tcPr/>
                </a:tc>
                <a:tc>
                  <a:txBody>
                    <a:bodyPr/>
                    <a:lstStyle/>
                    <a:p>
                      <a:r>
                        <a:rPr lang="fr" sz="1600" dirty="0"/>
                        <a:t>Stade du projet</a:t>
                      </a:r>
                    </a:p>
                  </a:txBody>
                  <a:tcPr/>
                </a:tc>
                <a:tc>
                  <a:txBody>
                    <a:bodyPr/>
                    <a:lstStyle/>
                    <a:p>
                      <a:r>
                        <a:rPr lang="fr" sz="1600" dirty="0"/>
                        <a:t>La source de données</a:t>
                      </a:r>
                    </a:p>
                  </a:txBody>
                  <a:tcPr/>
                </a:tc>
                <a:extLst>
                  <a:ext uri="{0D108BD9-81ED-4DB2-BD59-A6C34878D82A}">
                    <a16:rowId xmlns:a16="http://schemas.microsoft.com/office/drawing/2014/main" val="34677563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600" kern="1200" dirty="0">
                          <a:effectLst/>
                        </a:rPr>
                        <a:t>Équivalents de dioxyde de carbone incorporé par surface au sol utile interne</a:t>
                      </a:r>
                      <a:endParaRPr lang="en-US" sz="1600" dirty="0">
                        <a:solidFill>
                          <a:srgbClr val="FF0000"/>
                        </a:solidFill>
                        <a:effectLst/>
                      </a:endParaRPr>
                    </a:p>
                  </a:txBody>
                  <a:tcPr anchor="ctr"/>
                </a:tc>
                <a:tc>
                  <a:txBody>
                    <a:bodyPr/>
                    <a:lstStyle/>
                    <a:p>
                      <a:pPr algn="ctr"/>
                      <a:r>
                        <a:rPr lang="fr" sz="1600" kern="1200" dirty="0">
                          <a:solidFill>
                            <a:schemeClr val="tx1"/>
                          </a:solidFill>
                          <a:effectLst/>
                          <a:latin typeface="+mn-lt"/>
                          <a:ea typeface="+mn-ea"/>
                          <a:cs typeface="+mn-cs"/>
                        </a:rPr>
                        <a:t>éq </a:t>
                      </a:r>
                      <a:r>
                        <a:rPr lang="fr" sz="1600" kern="1200" dirty="0">
                          <a:solidFill>
                            <a:schemeClr val="dk1"/>
                          </a:solidFill>
                          <a:effectLst/>
                          <a:latin typeface="+mn-lt"/>
                          <a:ea typeface="+mn-ea"/>
                          <a:cs typeface="+mn-cs"/>
                        </a:rPr>
                        <a:t>CO </a:t>
                      </a:r>
                      <a:r>
                        <a:rPr lang="fr" sz="1600" kern="1200" baseline="-25000" dirty="0">
                          <a:solidFill>
                            <a:schemeClr val="dk1"/>
                          </a:solidFill>
                          <a:effectLst/>
                          <a:latin typeface="+mn-lt"/>
                          <a:ea typeface="+mn-ea"/>
                          <a:cs typeface="+mn-cs"/>
                        </a:rPr>
                        <a:t>2 </a:t>
                      </a:r>
                      <a:r>
                        <a:rPr lang="fr" sz="1600" kern="1200" dirty="0">
                          <a:effectLst/>
                        </a:rPr>
                        <a:t>/m </a:t>
                      </a:r>
                      <a:r>
                        <a:rPr lang="fr" sz="1600" kern="1200" baseline="30000" dirty="0">
                          <a:effectLst/>
                        </a:rPr>
                        <a:t>2</a:t>
                      </a:r>
                      <a:endParaRPr lang="it-IT" sz="1600" kern="1200" baseline="300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fr" sz="1600" dirty="0"/>
                        <a:t>Conception</a:t>
                      </a:r>
                    </a:p>
                    <a:p>
                      <a:r>
                        <a:rPr lang="fr" sz="1600" dirty="0"/>
                        <a:t>____________</a:t>
                      </a:r>
                    </a:p>
                    <a:p>
                      <a:r>
                        <a:rPr lang="fr" sz="1600" dirty="0" err="1"/>
                        <a:t>Profession</a:t>
                      </a:r>
                      <a:endParaRPr lang="it-IT" sz="1600" dirty="0">
                        <a:latin typeface="Calibri" panose="020F0502020204030204" pitchFamily="34" charset="0"/>
                        <a:cs typeface="Calibri" panose="020F0502020204030204" pitchFamily="34" charset="0"/>
                      </a:endParaRPr>
                    </a:p>
                  </a:txBody>
                  <a:tcPr anchor="ctr"/>
                </a:tc>
                <a:tc>
                  <a:txBody>
                    <a:bodyPr/>
                    <a:lstStyle/>
                    <a:p>
                      <a:r>
                        <a:rPr lang="fr" sz="1600" dirty="0" err="1"/>
                        <a:t>Estimation</a:t>
                      </a:r>
                      <a:endParaRPr lang="it-IT" sz="1600" dirty="0"/>
                    </a:p>
                    <a:p>
                      <a:r>
                        <a:rPr lang="fr" sz="1600" dirty="0"/>
                        <a:t>____________</a:t>
                      </a:r>
                    </a:p>
                    <a:p>
                      <a:r>
                        <a:rPr lang="fr" sz="1600" dirty="0" err="1"/>
                        <a:t>Pas</a:t>
                      </a:r>
                      <a:r>
                        <a:rPr lang="fr" sz="1600" dirty="0"/>
                        <a:t> </a:t>
                      </a:r>
                      <a:r>
                        <a:rPr lang="fr" sz="1600" dirty="0" err="1"/>
                        <a:t>en vigueur</a:t>
                      </a:r>
                      <a:endParaRPr lang="it-IT" sz="1600"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222151201"/>
                  </a:ext>
                </a:extLst>
              </a:tr>
            </a:tbl>
          </a:graphicData>
        </a:graphic>
      </p:graphicFrame>
      <p:sp>
        <p:nvSpPr>
          <p:cNvPr id="8" name="Titolo 1">
            <a:extLst>
              <a:ext uri="{FF2B5EF4-FFF2-40B4-BE49-F238E27FC236}">
                <a16:creationId xmlns:a16="http://schemas.microsoft.com/office/drawing/2014/main" id="{C0A6F3B4-620D-4336-8F9A-E75A889981D9}"/>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C.1.1 – CARBONE INTRINSÈQUE</a:t>
            </a:r>
            <a:endParaRPr lang="it-IT" sz="2400" b="1" dirty="0"/>
          </a:p>
        </p:txBody>
      </p:sp>
      <p:sp>
        <p:nvSpPr>
          <p:cNvPr id="2" name="TextBox 1"/>
          <p:cNvSpPr txBox="1"/>
          <p:nvPr/>
        </p:nvSpPr>
        <p:spPr>
          <a:xfrm>
            <a:off x="967562" y="3507662"/>
            <a:ext cx="7719238" cy="2031325"/>
          </a:xfrm>
          <a:prstGeom prst="rect">
            <a:avLst/>
          </a:prstGeom>
          <a:noFill/>
        </p:spPr>
        <p:txBody>
          <a:bodyPr wrap="square" rtlCol="0">
            <a:spAutoFit/>
          </a:bodyPr>
          <a:lstStyle/>
          <a:p>
            <a:r>
              <a:rPr lang="fr" dirty="0"/>
              <a:t>L'indicateur n'est </a:t>
            </a:r>
            <a:r>
              <a:rPr lang="fr" b="1" dirty="0"/>
              <a:t>applicable qu'au stade de la conception </a:t>
            </a:r>
            <a:r>
              <a:rPr lang="fr" dirty="0"/>
              <a:t>.</a:t>
            </a:r>
          </a:p>
          <a:p>
            <a:r>
              <a:rPr lang="fr" dirty="0"/>
              <a:t>En cas de </a:t>
            </a:r>
            <a:r>
              <a:rPr lang="fr" u="sng" dirty="0"/>
              <a:t>construction neuve </a:t>
            </a:r>
            <a:r>
              <a:rPr lang="fr" dirty="0"/>
              <a:t>, l'indicateur doit être calculé en tenant compte de tous les matériaux utilisés pour la construction du bâtiment.</a:t>
            </a:r>
          </a:p>
          <a:p>
            <a:r>
              <a:rPr lang="fr" dirty="0"/>
              <a:t>Dans le cas d'un </a:t>
            </a:r>
            <a:r>
              <a:rPr lang="fr" u="sng" dirty="0"/>
              <a:t>bâtiment existant rénové </a:t>
            </a:r>
            <a:r>
              <a:rPr lang="fr" dirty="0"/>
              <a:t>, l'indicateur doit être calculé en prenant en compte uniquement les matériaux utilisés pour sa rénovation et non ceux préexistants.</a:t>
            </a:r>
          </a:p>
          <a:p>
            <a:endParaRPr lang="en-GB" dirty="0">
              <a:solidFill>
                <a:srgbClr val="FF0000"/>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199" y="3507662"/>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e 3">
            <a:extLst>
              <a:ext uri="{FF2B5EF4-FFF2-40B4-BE49-F238E27FC236}">
                <a16:creationId xmlns:a16="http://schemas.microsoft.com/office/drawing/2014/main" id="{9715E584-1A8E-15A7-AEC6-D08EE1CC43FB}"/>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CBBC7E40-9D01-76EF-D661-B925FADA4A2E}"/>
                </a:ext>
              </a:extLst>
            </p:cNvPr>
            <p:cNvPicPr>
              <a:picLocks noChangeAspect="1"/>
            </p:cNvPicPr>
            <p:nvPr/>
          </p:nvPicPr>
          <p:blipFill>
            <a:blip r:embed="rId5"/>
            <a:stretch>
              <a:fillRect/>
            </a:stretch>
          </p:blipFill>
          <p:spPr>
            <a:xfrm>
              <a:off x="304324" y="5918730"/>
              <a:ext cx="1798476" cy="636325"/>
            </a:xfrm>
            <a:prstGeom prst="rect">
              <a:avLst/>
            </a:prstGeom>
          </p:spPr>
        </p:pic>
        <p:sp>
          <p:nvSpPr>
            <p:cNvPr id="11" name="ZoneTexte 10">
              <a:extLst>
                <a:ext uri="{FF2B5EF4-FFF2-40B4-BE49-F238E27FC236}">
                  <a16:creationId xmlns:a16="http://schemas.microsoft.com/office/drawing/2014/main" id="{E6631DC7-0BB5-0781-F9F3-2515D03FBBD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AD2222DA-0E64-0770-37F1-E30F11D600F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302820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fr" sz="2400" dirty="0"/>
              <a:t>C.1.1 – CARBONE INTRINSÈQUE</a:t>
            </a: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fr" sz="2400" b="1" u="sng" dirty="0" smtClean="0">
                <a:latin typeface="Calibri" panose="020F0502020204030204" pitchFamily="34" charset="0"/>
                <a:cs typeface="Calibri" panose="020F0502020204030204" pitchFamily="34" charset="0"/>
              </a:rPr>
              <a:t>OBJECTIF</a:t>
            </a:r>
            <a:endParaRPr lang="fr" sz="2400" b="1" u="sng" dirty="0">
              <a:latin typeface="Calibri" panose="020F0502020204030204" pitchFamily="34" charset="0"/>
              <a:cs typeface="Calibri" panose="020F0502020204030204" pitchFamily="34" charset="0"/>
            </a:endParaRPr>
          </a:p>
          <a:p>
            <a:pPr marL="0" indent="0">
              <a:buNone/>
            </a:pPr>
            <a:endParaRPr lang="en-US" sz="2400" i="1" dirty="0">
              <a:latin typeface="Calibri" panose="020F0502020204030204" pitchFamily="34" charset="0"/>
              <a:cs typeface="Calibri" panose="020F0502020204030204" pitchFamily="34" charset="0"/>
            </a:endParaRPr>
          </a:p>
          <a:p>
            <a:pPr marL="0" indent="0" algn="just">
              <a:buNone/>
            </a:pPr>
            <a:r>
              <a:rPr lang="fr" sz="2400" dirty="0">
                <a:latin typeface="Calibri" panose="020F0502020204030204" pitchFamily="34" charset="0"/>
                <a:cs typeface="Calibri" panose="020F0502020204030204" pitchFamily="34" charset="0"/>
              </a:rPr>
              <a:t>Promouvoir l'utilisation de matériaux et procédés de construction à faible teneur en carbone </a:t>
            </a:r>
            <a:r>
              <a:rPr lang="fr" sz="2400" dirty="0" smtClean="0">
                <a:latin typeface="Calibri" panose="020F0502020204030204" pitchFamily="34" charset="0"/>
                <a:cs typeface="Calibri" panose="020F0502020204030204" pitchFamily="34" charset="0"/>
              </a:rPr>
              <a:t>intrinseque </a:t>
            </a:r>
            <a:r>
              <a:rPr lang="fr" sz="2400" dirty="0" smtClean="0">
                <a:latin typeface="Calibri" panose="020F0502020204030204" pitchFamily="34" charset="0"/>
                <a:cs typeface="Calibri" panose="020F0502020204030204" pitchFamily="34" charset="0"/>
              </a:rPr>
              <a:t>.</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7</a:t>
            </a:fld>
            <a:endParaRPr lang="en-US"/>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stretch>
            <a:fillRect/>
          </a:stretch>
        </p:blipFill>
        <p:spPr>
          <a:xfrm>
            <a:off x="3505200" y="3216455"/>
            <a:ext cx="2133600" cy="2143125"/>
          </a:xfrm>
          <a:prstGeom prst="rect">
            <a:avLst/>
          </a:prstGeom>
        </p:spPr>
      </p:pic>
      <p:grpSp>
        <p:nvGrpSpPr>
          <p:cNvPr id="4" name="Groupe 3">
            <a:extLst>
              <a:ext uri="{FF2B5EF4-FFF2-40B4-BE49-F238E27FC236}">
                <a16:creationId xmlns:a16="http://schemas.microsoft.com/office/drawing/2014/main" id="{E044FEB3-F905-69A0-B66C-E2BD5C49E6B5}"/>
              </a:ext>
            </a:extLst>
          </p:cNvPr>
          <p:cNvGrpSpPr/>
          <p:nvPr/>
        </p:nvGrpSpPr>
        <p:grpSpPr>
          <a:xfrm>
            <a:off x="0" y="5928255"/>
            <a:ext cx="9144000" cy="939270"/>
            <a:chOff x="0" y="5918730"/>
            <a:chExt cx="9144000" cy="939270"/>
          </a:xfrm>
        </p:grpSpPr>
        <p:pic>
          <p:nvPicPr>
            <p:cNvPr id="8" name="Image 7">
              <a:extLst>
                <a:ext uri="{FF2B5EF4-FFF2-40B4-BE49-F238E27FC236}">
                  <a16:creationId xmlns:a16="http://schemas.microsoft.com/office/drawing/2014/main" id="{A7203262-5C81-B64C-8534-71E10BEE92A7}"/>
                </a:ext>
              </a:extLst>
            </p:cNvPr>
            <p:cNvPicPr>
              <a:picLocks noChangeAspect="1"/>
            </p:cNvPicPr>
            <p:nvPr/>
          </p:nvPicPr>
          <p:blipFill>
            <a:blip r:embed="rId5"/>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1698D30D-D90E-5632-AFE9-99B373D7045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9812C600-E20B-1558-649B-A52BFF70BD9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965573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721526"/>
          </a:xfrm>
        </p:spPr>
        <p:txBody>
          <a:bodyPr>
            <a:normAutofit/>
          </a:bodyPr>
          <a:lstStyle/>
          <a:p>
            <a:r>
              <a:rPr lang="fr" sz="2400" dirty="0"/>
              <a:t>C.1.1 – CARBONE INTRINSÈQUE</a:t>
            </a: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18576" cy="4825721"/>
          </a:xfrm>
          <a:prstGeom prst="rect">
            <a:avLst/>
          </a:prstGeom>
        </p:spPr>
        <p:txBody>
          <a:bodyPr>
            <a:normAutofit/>
          </a:bodyPr>
          <a:lstStyle/>
          <a:p>
            <a:pPr marL="0" indent="0">
              <a:buNone/>
            </a:pPr>
            <a:r>
              <a:rPr lang="fr" sz="2000" b="1" u="sng" dirty="0">
                <a:latin typeface="Calibri" panose="020F0502020204030204" pitchFamily="34" charset="0"/>
                <a:cs typeface="Calibri" panose="020F0502020204030204" pitchFamily="34" charset="0"/>
              </a:rPr>
              <a:t>LIMITE ET PORTÉE</a:t>
            </a:r>
            <a:endParaRPr lang="en-US" sz="2000" b="1" u="sng" dirty="0">
              <a:latin typeface="Calibri" panose="020F0502020204030204" pitchFamily="34" charset="0"/>
              <a:cs typeface="Calibri" panose="020F0502020204030204" pitchFamily="34" charset="0"/>
            </a:endParaRPr>
          </a:p>
          <a:p>
            <a:pPr marL="0" indent="0">
              <a:spcBef>
                <a:spcPts val="0"/>
              </a:spcBef>
              <a:buNone/>
            </a:pPr>
            <a:endParaRPr lang="en-US" sz="2000" dirty="0"/>
          </a:p>
          <a:p>
            <a:pPr marL="0" indent="0" algn="just">
              <a:spcBef>
                <a:spcPts val="0"/>
              </a:spcBef>
              <a:buNone/>
            </a:pPr>
            <a:r>
              <a:rPr lang="fr" sz="2000" dirty="0"/>
              <a:t>La limite d'évaluation est le bâtiment</a:t>
            </a:r>
            <a:endParaRPr lang="en-GB" sz="2000" dirty="0"/>
          </a:p>
          <a:p>
            <a:pPr marL="0" indent="0" algn="just">
              <a:spcBef>
                <a:spcPts val="0"/>
              </a:spcBef>
              <a:buNone/>
            </a:pPr>
            <a:endParaRPr lang="en-US" sz="2000" dirty="0"/>
          </a:p>
          <a:p>
            <a:pPr marL="0" indent="0" algn="just">
              <a:spcBef>
                <a:spcPts val="0"/>
              </a:spcBef>
              <a:buNone/>
            </a:pPr>
            <a:r>
              <a:rPr lang="fr" sz="2000" dirty="0"/>
              <a:t>La portée comprend l'étape de produit du bâtiment, c'est-à-dire . de l'approvisionnement en matières premières à la fabrication. Le périmètre comprend les matériaux de construction </a:t>
            </a:r>
            <a:r>
              <a:rPr lang="fr" sz="2000" b="1" u="sng" dirty="0"/>
              <a:t>hors installations techniques </a:t>
            </a:r>
            <a:r>
              <a:rPr lang="fr" sz="2000" dirty="0"/>
              <a:t>. Tous les éléments de la construction sont pris en compte : fondations, structure portante, enveloppe, dalles.</a:t>
            </a:r>
          </a:p>
          <a:p>
            <a:pPr marL="0" indent="0">
              <a:spcBef>
                <a:spcPts val="0"/>
              </a:spcBef>
              <a:buNone/>
            </a:pPr>
            <a:endParaRPr lang="it-IT" sz="2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8</a:t>
            </a:fld>
            <a:endParaRPr lang="en-US"/>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e 3">
            <a:extLst>
              <a:ext uri="{FF2B5EF4-FFF2-40B4-BE49-F238E27FC236}">
                <a16:creationId xmlns:a16="http://schemas.microsoft.com/office/drawing/2014/main" id="{9B173351-FC16-1100-9932-739B562C11CB}"/>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7CA16E11-147E-AE1C-A07A-A08E50A6F044}"/>
                </a:ext>
              </a:extLst>
            </p:cNvPr>
            <p:cNvPicPr>
              <a:picLocks noChangeAspect="1"/>
            </p:cNvPicPr>
            <p:nvPr/>
          </p:nvPicPr>
          <p:blipFill>
            <a:blip r:embed="rId4"/>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AFF86471-AF22-980E-2557-A8A427A0962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80C9A2E7-D86B-D4F7-AFA3-89932CB1C03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514159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721526"/>
          </a:xfrm>
        </p:spPr>
        <p:txBody>
          <a:bodyPr>
            <a:normAutofit/>
          </a:bodyPr>
          <a:lstStyle/>
          <a:p>
            <a:r>
              <a:rPr lang="fr" sz="2400" dirty="0"/>
              <a:t>C.1.1 – CARBONE INTRINSÈQUE</a:t>
            </a: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926592"/>
            <a:ext cx="8482371" cy="4825721"/>
          </a:xfrm>
          <a:prstGeom prst="rect">
            <a:avLst/>
          </a:prstGeom>
        </p:spPr>
        <p:txBody>
          <a:bodyPr>
            <a:normAutofit/>
          </a:bodyPr>
          <a:lstStyle/>
          <a:p>
            <a:pPr marL="0" indent="0">
              <a:buNone/>
            </a:pPr>
            <a:r>
              <a:rPr lang="fr" sz="2000" b="1" u="sng" dirty="0">
                <a:latin typeface="Calibri" panose="020F0502020204030204" pitchFamily="34" charset="0"/>
                <a:cs typeface="Calibri" panose="020F0502020204030204" pitchFamily="34" charset="0"/>
              </a:rPr>
              <a:t>LIMITE ET PORTÉE</a:t>
            </a:r>
          </a:p>
          <a:p>
            <a:pPr marL="0" indent="0">
              <a:spcBef>
                <a:spcPts val="0"/>
              </a:spcBef>
              <a:buNone/>
            </a:pPr>
            <a:endParaRPr lang="en-US" sz="2000" dirty="0"/>
          </a:p>
          <a:p>
            <a:pPr marL="0" indent="0">
              <a:buNone/>
            </a:pPr>
            <a:r>
              <a:rPr lang="fr" sz="2000" dirty="0"/>
              <a:t>Le périmètre minimal de l'indicateur comprend les parties et éléments de construction suivants :</a:t>
            </a:r>
          </a:p>
          <a:p>
            <a:pPr marL="0" indent="0">
              <a:spcBef>
                <a:spcPts val="0"/>
              </a:spcBef>
              <a:buNone/>
            </a:pPr>
            <a:endParaRPr lang="it-IT" sz="2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9</a:t>
            </a:fld>
            <a:endParaRPr lang="en-US"/>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e 6">
            <a:extLst>
              <a:ext uri="{FF2B5EF4-FFF2-40B4-BE49-F238E27FC236}">
                <a16:creationId xmlns:a16="http://schemas.microsoft.com/office/drawing/2014/main" id="{5399AFC4-528C-1742-DC86-11CD54D4A376}"/>
              </a:ext>
            </a:extLst>
          </p:cNvPr>
          <p:cNvGrpSpPr/>
          <p:nvPr/>
        </p:nvGrpSpPr>
        <p:grpSpPr>
          <a:xfrm>
            <a:off x="0" y="5928255"/>
            <a:ext cx="9144000" cy="939270"/>
            <a:chOff x="0" y="5918730"/>
            <a:chExt cx="9144000" cy="939270"/>
          </a:xfrm>
        </p:grpSpPr>
        <p:pic>
          <p:nvPicPr>
            <p:cNvPr id="8" name="Image 7">
              <a:extLst>
                <a:ext uri="{FF2B5EF4-FFF2-40B4-BE49-F238E27FC236}">
                  <a16:creationId xmlns:a16="http://schemas.microsoft.com/office/drawing/2014/main" id="{BF871303-A8D0-3FD0-BE39-63633728392D}"/>
                </a:ext>
              </a:extLst>
            </p:cNvPr>
            <p:cNvPicPr>
              <a:picLocks noChangeAspect="1"/>
            </p:cNvPicPr>
            <p:nvPr/>
          </p:nvPicPr>
          <p:blipFill>
            <a:blip r:embed="rId4"/>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5118BDD6-7EEB-27C7-9013-9430C6F0161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B2B3FEC4-0682-8A6B-4F59-3F7516F82C2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graphicFrame>
        <p:nvGraphicFramePr>
          <p:cNvPr id="11" name="Tableau 10">
            <a:extLst>
              <a:ext uri="{FF2B5EF4-FFF2-40B4-BE49-F238E27FC236}">
                <a16:creationId xmlns:a16="http://schemas.microsoft.com/office/drawing/2014/main" id="{E5693760-7FAC-A99D-96E5-EE5F80D8CE1C}"/>
              </a:ext>
            </a:extLst>
          </p:cNvPr>
          <p:cNvGraphicFramePr>
            <a:graphicFrameLocks noGrp="1"/>
          </p:cNvGraphicFramePr>
          <p:nvPr>
            <p:extLst>
              <p:ext uri="{D42A27DB-BD31-4B8C-83A1-F6EECF244321}">
                <p14:modId xmlns:p14="http://schemas.microsoft.com/office/powerpoint/2010/main" val="478425147"/>
              </p:ext>
            </p:extLst>
          </p:nvPr>
        </p:nvGraphicFramePr>
        <p:xfrm>
          <a:off x="431056" y="2343633"/>
          <a:ext cx="6799302" cy="3408680"/>
        </p:xfrm>
        <a:graphic>
          <a:graphicData uri="http://schemas.openxmlformats.org/drawingml/2006/table">
            <a:tbl>
              <a:tblPr firstRow="1" bandRow="1">
                <a:tableStyleId>{5C22544A-7EE6-4342-B048-85BDC9FD1C3A}</a:tableStyleId>
              </a:tblPr>
              <a:tblGrid>
                <a:gridCol w="3399651">
                  <a:extLst>
                    <a:ext uri="{9D8B030D-6E8A-4147-A177-3AD203B41FA5}">
                      <a16:colId xmlns:a16="http://schemas.microsoft.com/office/drawing/2014/main" val="4289197777"/>
                    </a:ext>
                  </a:extLst>
                </a:gridCol>
                <a:gridCol w="3399651">
                  <a:extLst>
                    <a:ext uri="{9D8B030D-6E8A-4147-A177-3AD203B41FA5}">
                      <a16:colId xmlns:a16="http://schemas.microsoft.com/office/drawing/2014/main" val="3077023323"/>
                    </a:ext>
                  </a:extLst>
                </a:gridCol>
              </a:tblGrid>
              <a:tr h="370840">
                <a:tc>
                  <a:txBody>
                    <a:bodyPr/>
                    <a:lstStyle/>
                    <a:p>
                      <a:r>
                        <a:rPr lang="fr-FR" sz="1400" dirty="0">
                          <a:solidFill>
                            <a:schemeClr val="tx1"/>
                          </a:solidFill>
                        </a:rPr>
                        <a:t>Pièces du bâtiment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fr-FR" sz="1400" dirty="0">
                          <a:solidFill>
                            <a:schemeClr val="tx1"/>
                          </a:solidFill>
                        </a:rPr>
                        <a:t>Eléments de construction connexes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432911453"/>
                  </a:ext>
                </a:extLst>
              </a:tr>
              <a:tr h="370840">
                <a:tc gridSpan="2">
                  <a:txBody>
                    <a:bodyPr/>
                    <a:lstStyle/>
                    <a:p>
                      <a:r>
                        <a:rPr lang="fr-FR" sz="1200" b="0" dirty="0">
                          <a:solidFill>
                            <a:schemeClr val="tx1"/>
                          </a:solidFill>
                          <a:latin typeface="Arial" panose="020B0604020202020204" pitchFamily="34" charset="0"/>
                          <a:cs typeface="Arial" panose="020B0604020202020204" pitchFamily="34" charset="0"/>
                        </a:rPr>
                        <a:t>Carcasse (sous-structure et suprastructure)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61447649"/>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Fondation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murs de soutènement de sous-sol sur pieux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53834805"/>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Structure porteuse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Carcasse (poutres poteaux et dalles)</a:t>
                      </a:r>
                    </a:p>
                    <a:p>
                      <a:r>
                        <a:rPr lang="fr-FR" sz="1200" b="0" dirty="0">
                          <a:solidFill>
                            <a:schemeClr val="tx1"/>
                          </a:solidFill>
                          <a:latin typeface="Arial" panose="020B0604020202020204" pitchFamily="34" charset="0"/>
                          <a:cs typeface="Arial" panose="020B0604020202020204" pitchFamily="34" charset="0"/>
                        </a:rPr>
                        <a:t>Murs extérieurs</a:t>
                      </a:r>
                    </a:p>
                    <a:p>
                      <a:r>
                        <a:rPr lang="fr-FR" sz="1200" b="0" dirty="0">
                          <a:solidFill>
                            <a:schemeClr val="tx1"/>
                          </a:solidFill>
                          <a:latin typeface="Arial" panose="020B0604020202020204" pitchFamily="34" charset="0"/>
                          <a:cs typeface="Arial" panose="020B0604020202020204" pitchFamily="34" charset="0"/>
                        </a:rPr>
                        <a:t>balcons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6400216"/>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Eléments non-porteurs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dalle du rez-de-chaussée, cloisons, rampes et escaliers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583049"/>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Façades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Murs extérieurs, pergolas, ouvertures, peinture extérieures enduit et revêtements,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39019448"/>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plancher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étanchéité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1989260"/>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Parkings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Sous sol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2468049"/>
                  </a:ext>
                </a:extLst>
              </a:tr>
            </a:tbl>
          </a:graphicData>
        </a:graphic>
      </p:graphicFrame>
    </p:spTree>
    <p:extLst>
      <p:ext uri="{BB962C8B-B14F-4D97-AF65-F5344CB8AC3E}">
        <p14:creationId xmlns:p14="http://schemas.microsoft.com/office/powerpoint/2010/main" val="37382699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1B2A475-42C2-4317-A1D4-8C550FE6CF82}"/>
</file>

<file path=customXml/itemProps2.xml><?xml version="1.0" encoding="utf-8"?>
<ds:datastoreItem xmlns:ds="http://schemas.openxmlformats.org/officeDocument/2006/customXml" ds:itemID="{434AF5F6-C1B3-4BFB-B05E-92F99209A194}">
  <ds:schemaRefs>
    <ds:schemaRef ds:uri="http://schemas.microsoft.com/sharepoint/v3/contenttype/forms"/>
  </ds:schemaRefs>
</ds:datastoreItem>
</file>

<file path=customXml/itemProps3.xml><?xml version="1.0" encoding="utf-8"?>
<ds:datastoreItem xmlns:ds="http://schemas.openxmlformats.org/officeDocument/2006/customXml" ds:itemID="{ABFC8E9F-6E46-4980-8E6C-AE296DF7D96F}">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docProps/app.xml><?xml version="1.0" encoding="utf-8"?>
<Properties xmlns="http://schemas.openxmlformats.org/officeDocument/2006/extended-properties" xmlns:vt="http://schemas.openxmlformats.org/officeDocument/2006/docPropsVTypes">
  <TotalTime>17883</TotalTime>
  <Words>1938</Words>
  <Application>Microsoft Office PowerPoint</Application>
  <PresentationFormat>Affichage à l'écran (4:3)</PresentationFormat>
  <Paragraphs>320</Paragraphs>
  <Slides>20</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20</vt:i4>
      </vt:variant>
    </vt:vector>
  </HeadingPairs>
  <TitlesOfParts>
    <vt:vector size="27" baseType="lpstr">
      <vt:lpstr>Arial</vt:lpstr>
      <vt:lpstr>Arial Narrow</vt:lpstr>
      <vt:lpstr>Calibri</vt:lpstr>
      <vt:lpstr>Cambria Math</vt:lpstr>
      <vt:lpstr>Symbol</vt:lpstr>
      <vt:lpstr>Times New Roman</vt:lpstr>
      <vt:lpstr>Larissa</vt:lpstr>
      <vt:lpstr>Présentation PowerPoint</vt:lpstr>
      <vt:lpstr>C.1.1 – CARBONE INTRINSÈQUE</vt:lpstr>
      <vt:lpstr>Présentation PowerPoint</vt:lpstr>
      <vt:lpstr>Présentation PowerPoint</vt:lpstr>
      <vt:lpstr>Présentation PowerPoint</vt:lpstr>
      <vt:lpstr>Présentation PowerPoint</vt:lpstr>
      <vt:lpstr>C.1.1 – CARBONE INTRINSÈQUE</vt:lpstr>
      <vt:lpstr>C.1.1 – CARBONE INTRINSÈQUE</vt:lpstr>
      <vt:lpstr>C.1.1 – CARBONE INTRINSÈQUE</vt:lpstr>
      <vt:lpstr>Présentation PowerPoint</vt:lpstr>
      <vt:lpstr>Présentation PowerPoint</vt:lpstr>
      <vt:lpstr>Présentation PowerPoint</vt:lpstr>
      <vt:lpstr>C.1.1 – CARBONE INTRINSÈQUE</vt:lpstr>
      <vt:lpstr>C.1.1 – CARBONE INTRINSÈQUE</vt:lpstr>
      <vt:lpstr>C.1.1 – CARBONE INTRINSÈQUE</vt:lpstr>
      <vt:lpstr>C.1.1 – CARBONE INTRINSÈQUE</vt:lpstr>
      <vt:lpstr>C.1.1 – CARBONE INTRINSÈQUE</vt:lpstr>
      <vt:lpstr>C.1.1 – CARBONE INTRINSÈQUE</vt:lpstr>
      <vt:lpstr>C.1.1 – CARBONE INTRINSÈQUE</vt:lpstr>
      <vt:lpstr>C.1.1 – CARBONE INTRINSÈQUE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URBASMART</cp:lastModifiedBy>
  <cp:revision>356</cp:revision>
  <dcterms:created xsi:type="dcterms:W3CDTF">2017-01-09T10:20:00Z</dcterms:created>
  <dcterms:modified xsi:type="dcterms:W3CDTF">2023-07-24T21:22:28Z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